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2"/>
    <p:sldMasterId id="2147483662" r:id="rId3"/>
  </p:sldMasterIdLst>
  <p:notesMasterIdLst>
    <p:notesMasterId r:id="rId106"/>
  </p:notesMasterIdLst>
  <p:handoutMasterIdLst>
    <p:handoutMasterId r:id="rId107"/>
  </p:handoutMasterIdLst>
  <p:sldIdLst>
    <p:sldId id="269" r:id="rId4"/>
    <p:sldId id="356" r:id="rId5"/>
    <p:sldId id="268" r:id="rId6"/>
    <p:sldId id="346" r:id="rId7"/>
    <p:sldId id="276" r:id="rId8"/>
    <p:sldId id="278" r:id="rId9"/>
    <p:sldId id="412" r:id="rId10"/>
    <p:sldId id="266" r:id="rId11"/>
    <p:sldId id="340" r:id="rId12"/>
    <p:sldId id="288" r:id="rId13"/>
    <p:sldId id="345" r:id="rId14"/>
    <p:sldId id="285" r:id="rId15"/>
    <p:sldId id="309" r:id="rId16"/>
    <p:sldId id="310" r:id="rId17"/>
    <p:sldId id="312" r:id="rId18"/>
    <p:sldId id="300" r:id="rId19"/>
    <p:sldId id="306" r:id="rId20"/>
    <p:sldId id="337" r:id="rId21"/>
    <p:sldId id="339" r:id="rId22"/>
    <p:sldId id="341" r:id="rId23"/>
    <p:sldId id="343" r:id="rId24"/>
    <p:sldId id="344" r:id="rId25"/>
    <p:sldId id="347" r:id="rId26"/>
    <p:sldId id="289" r:id="rId27"/>
    <p:sldId id="418" r:id="rId28"/>
    <p:sldId id="351" r:id="rId29"/>
    <p:sldId id="413" r:id="rId30"/>
    <p:sldId id="352" r:id="rId31"/>
    <p:sldId id="349" r:id="rId32"/>
    <p:sldId id="411" r:id="rId33"/>
    <p:sldId id="409" r:id="rId34"/>
    <p:sldId id="414" r:id="rId35"/>
    <p:sldId id="397" r:id="rId36"/>
    <p:sldId id="398" r:id="rId37"/>
    <p:sldId id="400" r:id="rId38"/>
    <p:sldId id="399" r:id="rId39"/>
    <p:sldId id="355" r:id="rId40"/>
    <p:sldId id="296" r:id="rId41"/>
    <p:sldId id="410" r:id="rId42"/>
    <p:sldId id="370" r:id="rId43"/>
    <p:sldId id="297" r:id="rId44"/>
    <p:sldId id="359" r:id="rId45"/>
    <p:sldId id="360" r:id="rId46"/>
    <p:sldId id="290" r:id="rId47"/>
    <p:sldId id="299" r:id="rId48"/>
    <p:sldId id="415" r:id="rId49"/>
    <p:sldId id="357" r:id="rId50"/>
    <p:sldId id="305" r:id="rId51"/>
    <p:sldId id="364" r:id="rId52"/>
    <p:sldId id="358" r:id="rId53"/>
    <p:sldId id="361" r:id="rId54"/>
    <p:sldId id="362" r:id="rId55"/>
    <p:sldId id="402" r:id="rId56"/>
    <p:sldId id="375" r:id="rId57"/>
    <p:sldId id="388" r:id="rId58"/>
    <p:sldId id="315" r:id="rId59"/>
    <p:sldId id="365" r:id="rId60"/>
    <p:sldId id="318" r:id="rId61"/>
    <p:sldId id="401" r:id="rId62"/>
    <p:sldId id="403" r:id="rId63"/>
    <p:sldId id="404" r:id="rId64"/>
    <p:sldId id="405" r:id="rId65"/>
    <p:sldId id="406" r:id="rId66"/>
    <p:sldId id="379" r:id="rId67"/>
    <p:sldId id="317" r:id="rId68"/>
    <p:sldId id="368" r:id="rId69"/>
    <p:sldId id="369" r:id="rId70"/>
    <p:sldId id="416" r:id="rId71"/>
    <p:sldId id="407" r:id="rId72"/>
    <p:sldId id="291" r:id="rId73"/>
    <p:sldId id="322" r:id="rId74"/>
    <p:sldId id="371" r:id="rId75"/>
    <p:sldId id="372" r:id="rId76"/>
    <p:sldId id="408" r:id="rId77"/>
    <p:sldId id="373" r:id="rId78"/>
    <p:sldId id="367" r:id="rId79"/>
    <p:sldId id="374" r:id="rId80"/>
    <p:sldId id="376" r:id="rId81"/>
    <p:sldId id="377" r:id="rId82"/>
    <p:sldId id="328" r:id="rId83"/>
    <p:sldId id="395" r:id="rId84"/>
    <p:sldId id="396" r:id="rId85"/>
    <p:sldId id="391" r:id="rId86"/>
    <p:sldId id="392" r:id="rId87"/>
    <p:sldId id="393" r:id="rId88"/>
    <p:sldId id="378" r:id="rId89"/>
    <p:sldId id="417" r:id="rId90"/>
    <p:sldId id="380" r:id="rId91"/>
    <p:sldId id="332" r:id="rId92"/>
    <p:sldId id="381" r:id="rId93"/>
    <p:sldId id="382" r:id="rId94"/>
    <p:sldId id="383" r:id="rId95"/>
    <p:sldId id="384" r:id="rId96"/>
    <p:sldId id="385" r:id="rId97"/>
    <p:sldId id="386" r:id="rId98"/>
    <p:sldId id="336" r:id="rId99"/>
    <p:sldId id="389" r:id="rId100"/>
    <p:sldId id="387" r:id="rId101"/>
    <p:sldId id="390" r:id="rId102"/>
    <p:sldId id="394" r:id="rId103"/>
    <p:sldId id="270" r:id="rId104"/>
    <p:sldId id="353" r:id="rId105"/>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D5E1E7"/>
    <a:srgbClr val="800000"/>
    <a:srgbClr val="B0AC00"/>
    <a:srgbClr val="5E1D10"/>
    <a:srgbClr val="80800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615" autoAdjust="0"/>
    <p:restoredTop sz="86424" autoAdjust="0"/>
  </p:normalViewPr>
  <p:slideViewPr>
    <p:cSldViewPr>
      <p:cViewPr varScale="1">
        <p:scale>
          <a:sx n="101" d="100"/>
          <a:sy n="101" d="100"/>
        </p:scale>
        <p:origin x="-1890" y="-84"/>
      </p:cViewPr>
      <p:guideLst>
        <p:guide orient="horz" pos="2160"/>
        <p:guide pos="2880"/>
      </p:guideLst>
    </p:cSldViewPr>
  </p:slideViewPr>
  <p:outlineViewPr>
    <p:cViewPr>
      <p:scale>
        <a:sx n="33" d="100"/>
        <a:sy n="33" d="100"/>
      </p:scale>
      <p:origin x="258" y="3615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handoutMaster" Target="handoutMasters/handout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lvl1pPr>
          </a:lstStyle>
          <a:p>
            <a:endParaRPr lang="en-US" dirty="0"/>
          </a:p>
        </p:txBody>
      </p:sp>
      <p:sp>
        <p:nvSpPr>
          <p:cNvPr id="27651" name="Rectangle 3"/>
          <p:cNvSpPr>
            <a:spLocks noGrp="1" noChangeArrowheads="1"/>
          </p:cNvSpPr>
          <p:nvPr>
            <p:ph type="dt" sz="quarter"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vl1pPr>
          </a:lstStyle>
          <a:p>
            <a:endParaRPr lang="en-US" dirty="0"/>
          </a:p>
        </p:txBody>
      </p:sp>
      <p:sp>
        <p:nvSpPr>
          <p:cNvPr id="27652" name="Rectangle 4"/>
          <p:cNvSpPr>
            <a:spLocks noGrp="1" noChangeArrowheads="1"/>
          </p:cNvSpPr>
          <p:nvPr>
            <p:ph type="ftr" sz="quarter" idx="2"/>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lvl1pPr>
          </a:lstStyle>
          <a:p>
            <a:endParaRPr lang="en-US" dirty="0"/>
          </a:p>
        </p:txBody>
      </p:sp>
      <p:sp>
        <p:nvSpPr>
          <p:cNvPr id="27653" name="Rectangle 5"/>
          <p:cNvSpPr>
            <a:spLocks noGrp="1" noChangeArrowheads="1"/>
          </p:cNvSpPr>
          <p:nvPr>
            <p:ph type="sldNum" sz="quarter" idx="3"/>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vl1pPr>
          </a:lstStyle>
          <a:p>
            <a:fld id="{E9CCA1F0-B127-467B-AEC8-6533B2688F11}" type="slidenum">
              <a:rPr lang="en-US"/>
              <a:pPr/>
              <a:t>‹#›</a:t>
            </a:fld>
            <a:endParaRPr lang="en-US" dirty="0"/>
          </a:p>
        </p:txBody>
      </p:sp>
    </p:spTree>
    <p:extLst>
      <p:ext uri="{BB962C8B-B14F-4D97-AF65-F5344CB8AC3E}">
        <p14:creationId xmlns:p14="http://schemas.microsoft.com/office/powerpoint/2010/main" val="298755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5FB48E1-7FCA-4DD3-BF1A-F98AA548B926}" type="datetimeFigureOut">
              <a:rPr lang="en-US" smtClean="0"/>
              <a:t>2015/05/22</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DF52716-61C6-4080-80C7-4344E9CAA919}" type="slidenum">
              <a:rPr lang="en-US" smtClean="0"/>
              <a:t>‹#›</a:t>
            </a:fld>
            <a:endParaRPr lang="en-US" dirty="0"/>
          </a:p>
        </p:txBody>
      </p:sp>
    </p:spTree>
    <p:extLst>
      <p:ext uri="{BB962C8B-B14F-4D97-AF65-F5344CB8AC3E}">
        <p14:creationId xmlns:p14="http://schemas.microsoft.com/office/powerpoint/2010/main" val="359540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nlm.nih.gov/medlineplus/ency/article/001564.ht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1</a:t>
            </a:fld>
            <a:endParaRPr lang="en-US" dirty="0"/>
          </a:p>
        </p:txBody>
      </p:sp>
    </p:spTree>
    <p:extLst>
      <p:ext uri="{BB962C8B-B14F-4D97-AF65-F5344CB8AC3E}">
        <p14:creationId xmlns:p14="http://schemas.microsoft.com/office/powerpoint/2010/main" val="284272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10</a:t>
            </a:fld>
            <a:endParaRPr lang="en-US" dirty="0"/>
          </a:p>
        </p:txBody>
      </p:sp>
    </p:spTree>
    <p:extLst>
      <p:ext uri="{BB962C8B-B14F-4D97-AF65-F5344CB8AC3E}">
        <p14:creationId xmlns:p14="http://schemas.microsoft.com/office/powerpoint/2010/main" val="794170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11</a:t>
            </a:fld>
            <a:endParaRPr lang="en-US" dirty="0"/>
          </a:p>
        </p:txBody>
      </p:sp>
    </p:spTree>
    <p:extLst>
      <p:ext uri="{BB962C8B-B14F-4D97-AF65-F5344CB8AC3E}">
        <p14:creationId xmlns:p14="http://schemas.microsoft.com/office/powerpoint/2010/main" val="309152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12</a:t>
            </a:fld>
            <a:endParaRPr lang="en-US" dirty="0"/>
          </a:p>
        </p:txBody>
      </p:sp>
    </p:spTree>
    <p:extLst>
      <p:ext uri="{BB962C8B-B14F-4D97-AF65-F5344CB8AC3E}">
        <p14:creationId xmlns:p14="http://schemas.microsoft.com/office/powerpoint/2010/main" val="2846880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13</a:t>
            </a:fld>
            <a:endParaRPr lang="en-US" dirty="0"/>
          </a:p>
        </p:txBody>
      </p:sp>
    </p:spTree>
    <p:extLst>
      <p:ext uri="{BB962C8B-B14F-4D97-AF65-F5344CB8AC3E}">
        <p14:creationId xmlns:p14="http://schemas.microsoft.com/office/powerpoint/2010/main" val="69039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The right method depends on your child’s age. It’s important that the measurement is accurate. For instance, taking a rectal temperature is still the best way to get an exact reading for children under 2 years of age. Although taking a temperature under the armpit isn't as reliable, it may let you know whether your child has a fever. Temporal artery devices for home use have not yet been shown to be accurate or reliable enough.</a:t>
            </a:r>
          </a:p>
          <a:p>
            <a:pPr eaLnBrk="1" hangingPunct="1"/>
            <a:r>
              <a:rPr lang="en-US" dirty="0" smtClean="0"/>
              <a:t> </a:t>
            </a:r>
            <a:r>
              <a:rPr lang="en-US" b="1" dirty="0" smtClean="0"/>
              <a:t>Temperature measurement in paediatrics </a:t>
            </a:r>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14</a:t>
            </a:fld>
            <a:endParaRPr lang="en-US" dirty="0"/>
          </a:p>
        </p:txBody>
      </p:sp>
    </p:spTree>
    <p:extLst>
      <p:ext uri="{BB962C8B-B14F-4D97-AF65-F5344CB8AC3E}">
        <p14:creationId xmlns:p14="http://schemas.microsoft.com/office/powerpoint/2010/main" val="2783978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15</a:t>
            </a:fld>
            <a:endParaRPr lang="en-US" dirty="0"/>
          </a:p>
        </p:txBody>
      </p:sp>
    </p:spTree>
    <p:extLst>
      <p:ext uri="{BB962C8B-B14F-4D97-AF65-F5344CB8AC3E}">
        <p14:creationId xmlns:p14="http://schemas.microsoft.com/office/powerpoint/2010/main" val="4257473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Causes of sluggish or delayed cap refill: dehydration, shock, hypothermia</a:t>
            </a:r>
          </a:p>
          <a:p>
            <a:pPr eaLnBrk="1" hangingPunct="1"/>
            <a:endParaRPr lang="en-US" dirty="0" smtClean="0"/>
          </a:p>
          <a:p>
            <a:pPr eaLnBrk="1" hangingPunct="1"/>
            <a:r>
              <a:rPr lang="en-US" dirty="0" smtClean="0"/>
              <a:t>Warm septic shock often cap refill very quick</a:t>
            </a:r>
          </a:p>
          <a:p>
            <a:pPr marL="116472" indent="-116472">
              <a:lnSpc>
                <a:spcPct val="89000"/>
              </a:lnSpc>
            </a:pPr>
            <a:r>
              <a:rPr lang="en-US" dirty="0" smtClean="0"/>
              <a:t>To evaluate capillary refill, elevate the extremity </a:t>
            </a:r>
            <a:r>
              <a:rPr lang="en-US" i="1" dirty="0" smtClean="0"/>
              <a:t>above</a:t>
            </a:r>
            <a:r>
              <a:rPr lang="en-US" dirty="0" smtClean="0"/>
              <a:t> the level of the heart to ensure that arterial (not venous) perfusion is being evaluated.  </a:t>
            </a:r>
          </a:p>
          <a:p>
            <a:pPr marL="116472" indent="-116472">
              <a:lnSpc>
                <a:spcPct val="89000"/>
              </a:lnSpc>
            </a:pPr>
            <a:endParaRPr lang="en-US" dirty="0" smtClean="0"/>
          </a:p>
          <a:p>
            <a:pPr marL="116472" indent="-116472">
              <a:lnSpc>
                <a:spcPct val="89000"/>
              </a:lnSpc>
            </a:pPr>
            <a:r>
              <a:rPr lang="en-US" b="1" i="1" dirty="0" smtClean="0"/>
              <a:t>Note:</a:t>
            </a:r>
            <a:r>
              <a:rPr lang="en-US" dirty="0" smtClean="0"/>
              <a:t>  Capillary refill can also be prolonged in cold ambient temperatures or hypothermia.</a:t>
            </a:r>
          </a:p>
          <a:p>
            <a:pPr eaLnBrk="1" hangingPunct="1"/>
            <a:endParaRPr lang="en-US" dirty="0" smtClean="0"/>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16</a:t>
            </a:fld>
            <a:endParaRPr lang="en-US" dirty="0"/>
          </a:p>
        </p:txBody>
      </p:sp>
    </p:spTree>
    <p:extLst>
      <p:ext uri="{BB962C8B-B14F-4D97-AF65-F5344CB8AC3E}">
        <p14:creationId xmlns:p14="http://schemas.microsoft.com/office/powerpoint/2010/main" val="2313114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17</a:t>
            </a:fld>
            <a:endParaRPr lang="en-US" dirty="0"/>
          </a:p>
        </p:txBody>
      </p:sp>
    </p:spTree>
    <p:extLst>
      <p:ext uri="{BB962C8B-B14F-4D97-AF65-F5344CB8AC3E}">
        <p14:creationId xmlns:p14="http://schemas.microsoft.com/office/powerpoint/2010/main" val="1802457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18</a:t>
            </a:fld>
            <a:endParaRPr lang="en-US" dirty="0"/>
          </a:p>
        </p:txBody>
      </p:sp>
    </p:spTree>
    <p:extLst>
      <p:ext uri="{BB962C8B-B14F-4D97-AF65-F5344CB8AC3E}">
        <p14:creationId xmlns:p14="http://schemas.microsoft.com/office/powerpoint/2010/main" val="3326312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19</a:t>
            </a:fld>
            <a:endParaRPr lang="en-US" dirty="0"/>
          </a:p>
        </p:txBody>
      </p:sp>
    </p:spTree>
    <p:extLst>
      <p:ext uri="{BB962C8B-B14F-4D97-AF65-F5344CB8AC3E}">
        <p14:creationId xmlns:p14="http://schemas.microsoft.com/office/powerpoint/2010/main" val="3821161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2</a:t>
            </a:fld>
            <a:endParaRPr lang="en-US" dirty="0"/>
          </a:p>
        </p:txBody>
      </p:sp>
    </p:spTree>
    <p:extLst>
      <p:ext uri="{BB962C8B-B14F-4D97-AF65-F5344CB8AC3E}">
        <p14:creationId xmlns:p14="http://schemas.microsoft.com/office/powerpoint/2010/main" val="360738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20</a:t>
            </a:fld>
            <a:endParaRPr lang="en-US" dirty="0"/>
          </a:p>
        </p:txBody>
      </p:sp>
    </p:spTree>
    <p:extLst>
      <p:ext uri="{BB962C8B-B14F-4D97-AF65-F5344CB8AC3E}">
        <p14:creationId xmlns:p14="http://schemas.microsoft.com/office/powerpoint/2010/main" val="1819739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21</a:t>
            </a:fld>
            <a:endParaRPr lang="en-US" dirty="0"/>
          </a:p>
        </p:txBody>
      </p:sp>
    </p:spTree>
    <p:extLst>
      <p:ext uri="{BB962C8B-B14F-4D97-AF65-F5344CB8AC3E}">
        <p14:creationId xmlns:p14="http://schemas.microsoft.com/office/powerpoint/2010/main" val="2800770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22</a:t>
            </a:fld>
            <a:endParaRPr lang="en-US" dirty="0"/>
          </a:p>
        </p:txBody>
      </p:sp>
    </p:spTree>
    <p:extLst>
      <p:ext uri="{BB962C8B-B14F-4D97-AF65-F5344CB8AC3E}">
        <p14:creationId xmlns:p14="http://schemas.microsoft.com/office/powerpoint/2010/main" val="2576697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23</a:t>
            </a:fld>
            <a:endParaRPr lang="en-US" dirty="0"/>
          </a:p>
        </p:txBody>
      </p:sp>
    </p:spTree>
    <p:extLst>
      <p:ext uri="{BB962C8B-B14F-4D97-AF65-F5344CB8AC3E}">
        <p14:creationId xmlns:p14="http://schemas.microsoft.com/office/powerpoint/2010/main" val="404881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24</a:t>
            </a:fld>
            <a:endParaRPr lang="en-US" dirty="0"/>
          </a:p>
        </p:txBody>
      </p:sp>
    </p:spTree>
    <p:extLst>
      <p:ext uri="{BB962C8B-B14F-4D97-AF65-F5344CB8AC3E}">
        <p14:creationId xmlns:p14="http://schemas.microsoft.com/office/powerpoint/2010/main" val="4075110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26</a:t>
            </a:fld>
            <a:endParaRPr lang="en-US" dirty="0"/>
          </a:p>
        </p:txBody>
      </p:sp>
    </p:spTree>
    <p:extLst>
      <p:ext uri="{BB962C8B-B14F-4D97-AF65-F5344CB8AC3E}">
        <p14:creationId xmlns:p14="http://schemas.microsoft.com/office/powerpoint/2010/main" val="2220130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CPR </a:t>
            </a:r>
            <a:r>
              <a:rPr lang="en-US" dirty="0" err="1" smtClean="0"/>
              <a:t>etc</a:t>
            </a:r>
            <a:r>
              <a:rPr lang="en-US" dirty="0" smtClean="0"/>
              <a:t> </a:t>
            </a:r>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28</a:t>
            </a:fld>
            <a:endParaRPr lang="en-US" dirty="0"/>
          </a:p>
        </p:txBody>
      </p:sp>
    </p:spTree>
    <p:extLst>
      <p:ext uri="{BB962C8B-B14F-4D97-AF65-F5344CB8AC3E}">
        <p14:creationId xmlns:p14="http://schemas.microsoft.com/office/powerpoint/2010/main" val="1081538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29</a:t>
            </a:fld>
            <a:endParaRPr lang="en-US" dirty="0"/>
          </a:p>
        </p:txBody>
      </p:sp>
    </p:spTree>
    <p:extLst>
      <p:ext uri="{BB962C8B-B14F-4D97-AF65-F5344CB8AC3E}">
        <p14:creationId xmlns:p14="http://schemas.microsoft.com/office/powerpoint/2010/main" val="3623376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Respiratory distress</a:t>
            </a:r>
            <a:r>
              <a:rPr lang="en-US" dirty="0" smtClean="0">
                <a:effectLst/>
              </a:rPr>
              <a:t>:</a:t>
            </a:r>
            <a:r>
              <a:rPr lang="en-US" baseline="0" dirty="0" smtClean="0">
                <a:effectLst/>
              </a:rPr>
              <a:t> </a:t>
            </a:r>
            <a:r>
              <a:rPr lang="en-US" dirty="0" smtClean="0">
                <a:effectLst/>
              </a:rPr>
              <a:t>a child’s response to inadequate gas exchange in the lungs resulting from any condition that compromises oxygenation and ventilation.</a:t>
            </a:r>
            <a:r>
              <a:rPr lang="en-US" baseline="0" dirty="0" smtClean="0">
                <a:effectLst/>
              </a:rPr>
              <a:t> Signs include: increased</a:t>
            </a:r>
            <a:r>
              <a:rPr lang="en-US" dirty="0" smtClean="0">
                <a:effectLst/>
              </a:rPr>
              <a:t> respiratory rate, increased work of breathing, retractions, use of accessory muscles, including nasal flaring, and breathing may be noisy (grunting, wheezing, stridor)</a:t>
            </a:r>
          </a:p>
          <a:p>
            <a:r>
              <a:rPr lang="en-US" b="1" dirty="0" smtClean="0">
                <a:effectLst/>
              </a:rPr>
              <a:t>Respiratory failure </a:t>
            </a:r>
            <a:r>
              <a:rPr lang="en-US" dirty="0" smtClean="0">
                <a:effectLst/>
              </a:rPr>
              <a:t>occurs when a child is no longer able to compensate sufficiently and inadequate oxygenation and ventilation result in hypoxia.</a:t>
            </a:r>
            <a:r>
              <a:rPr lang="en-US" baseline="0" dirty="0" smtClean="0">
                <a:effectLst/>
              </a:rPr>
              <a:t> S</a:t>
            </a:r>
            <a:r>
              <a:rPr lang="en-US" dirty="0" smtClean="0">
                <a:effectLst/>
              </a:rPr>
              <a:t>igns include an abnormal appearance (agitation initially, lethargy and decreased conscious level, pallor and cyanosis as failure progresses). Respiratory rate and work of breathing are increased at first but decrease as the child’s condition becomes more severe, often associated with the ominous sign of bradycardia.</a:t>
            </a:r>
          </a:p>
          <a:p>
            <a:r>
              <a:rPr lang="en-US" b="1" dirty="0" smtClean="0">
                <a:effectLst/>
              </a:rPr>
              <a:t>Careful assessment and intervention in cases of actual or impending respiratory failure can prevent the progression to respiratory arrest in many situations.</a:t>
            </a:r>
          </a:p>
          <a:p>
            <a:endParaRPr lang="en-US" b="1" dirty="0" smtClean="0"/>
          </a:p>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30</a:t>
            </a:fld>
            <a:endParaRPr lang="en-US" dirty="0"/>
          </a:p>
        </p:txBody>
      </p:sp>
    </p:spTree>
    <p:extLst>
      <p:ext uri="{BB962C8B-B14F-4D97-AF65-F5344CB8AC3E}">
        <p14:creationId xmlns:p14="http://schemas.microsoft.com/office/powerpoint/2010/main" val="718148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Croup</a:t>
            </a:r>
            <a:r>
              <a:rPr lang="en-US" sz="1200" kern="1200" dirty="0" smtClean="0">
                <a:solidFill>
                  <a:schemeClr val="tx1"/>
                </a:solidFill>
                <a:effectLst/>
                <a:latin typeface="+mn-lt"/>
                <a:ea typeface="+mn-ea"/>
                <a:cs typeface="+mn-cs"/>
              </a:rPr>
              <a:t>: An infection of the larynx, trachea, and bronchial tubes that occurs mainly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in children. It is usually caused by viruses but sometimes by bacteria</a:t>
            </a:r>
            <a:endParaRPr lang="en-US" dirty="0" smtClean="0"/>
          </a:p>
          <a:p>
            <a:endParaRPr lang="en-US" dirty="0" smtClean="0"/>
          </a:p>
          <a:p>
            <a:r>
              <a:rPr lang="en-US" dirty="0" smtClean="0"/>
              <a:t>What</a:t>
            </a:r>
            <a:r>
              <a:rPr lang="en-US" baseline="0" dirty="0" smtClean="0"/>
              <a:t> sounds are typically heard with upper airway obstruction?  Inspiratory  </a:t>
            </a:r>
            <a:r>
              <a:rPr lang="en-US" dirty="0" smtClean="0">
                <a:effectLst/>
              </a:rPr>
              <a:t>because an obstruction here means that limited</a:t>
            </a:r>
            <a:r>
              <a:rPr lang="en-US" baseline="0" dirty="0" smtClean="0">
                <a:effectLst/>
              </a:rPr>
              <a:t> air is getting thru</a:t>
            </a:r>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33</a:t>
            </a:fld>
            <a:endParaRPr lang="en-US" dirty="0"/>
          </a:p>
        </p:txBody>
      </p:sp>
    </p:spTree>
    <p:extLst>
      <p:ext uri="{BB962C8B-B14F-4D97-AF65-F5344CB8AC3E}">
        <p14:creationId xmlns:p14="http://schemas.microsoft.com/office/powerpoint/2010/main" val="234938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Most critically ill children are younger than 6 years of age and present with respiratory or central nervous system emergencies. Respiratory system illnesses account for 38% of the admissions of children under 15 years of age.</a:t>
            </a:r>
          </a:p>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3</a:t>
            </a:fld>
            <a:endParaRPr lang="en-US" dirty="0"/>
          </a:p>
        </p:txBody>
      </p:sp>
    </p:spTree>
    <p:extLst>
      <p:ext uri="{BB962C8B-B14F-4D97-AF65-F5344CB8AC3E}">
        <p14:creationId xmlns:p14="http://schemas.microsoft.com/office/powerpoint/2010/main" val="1011962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Expiratory sounds – lower</a:t>
            </a:r>
            <a:r>
              <a:rPr lang="en-US" baseline="0" dirty="0" smtClean="0"/>
              <a:t> obstruction – air can’t get out</a:t>
            </a:r>
            <a:endParaRPr lang="en-US" dirty="0" smtClean="0"/>
          </a:p>
          <a:p>
            <a:endParaRPr lang="en-US" dirty="0" smtClean="0"/>
          </a:p>
          <a:p>
            <a:r>
              <a:rPr lang="en-US" dirty="0" smtClean="0"/>
              <a:t>Bronchiolitis usually affects children under the age of 2, with a peak age of 3 to 6 months. It is a common, and sometimes severe illness. </a:t>
            </a:r>
            <a:r>
              <a:rPr lang="en-US" dirty="0" smtClean="0">
                <a:hlinkClick r:id="rId3"/>
              </a:rPr>
              <a:t>Respiratory syncytial virus</a:t>
            </a:r>
            <a:r>
              <a:rPr lang="en-US" dirty="0" smtClean="0"/>
              <a:t> (RSV) is the most common cause. More than half of all infants are exposed to this virus by their first birthday.</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34</a:t>
            </a:fld>
            <a:endParaRPr lang="en-US" dirty="0"/>
          </a:p>
        </p:txBody>
      </p:sp>
    </p:spTree>
    <p:extLst>
      <p:ext uri="{BB962C8B-B14F-4D97-AF65-F5344CB8AC3E}">
        <p14:creationId xmlns:p14="http://schemas.microsoft.com/office/powerpoint/2010/main" val="3641925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35</a:t>
            </a:fld>
            <a:endParaRPr lang="en-US" dirty="0"/>
          </a:p>
        </p:txBody>
      </p:sp>
    </p:spTree>
    <p:extLst>
      <p:ext uri="{BB962C8B-B14F-4D97-AF65-F5344CB8AC3E}">
        <p14:creationId xmlns:p14="http://schemas.microsoft.com/office/powerpoint/2010/main" val="3795160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36</a:t>
            </a:fld>
            <a:endParaRPr lang="en-US" dirty="0"/>
          </a:p>
        </p:txBody>
      </p:sp>
    </p:spTree>
    <p:extLst>
      <p:ext uri="{BB962C8B-B14F-4D97-AF65-F5344CB8AC3E}">
        <p14:creationId xmlns:p14="http://schemas.microsoft.com/office/powerpoint/2010/main" val="3337754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37</a:t>
            </a:fld>
            <a:endParaRPr lang="en-US" dirty="0"/>
          </a:p>
        </p:txBody>
      </p:sp>
    </p:spTree>
    <p:extLst>
      <p:ext uri="{BB962C8B-B14F-4D97-AF65-F5344CB8AC3E}">
        <p14:creationId xmlns:p14="http://schemas.microsoft.com/office/powerpoint/2010/main" val="3771479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38</a:t>
            </a:fld>
            <a:endParaRPr lang="en-US" dirty="0"/>
          </a:p>
        </p:txBody>
      </p:sp>
    </p:spTree>
    <p:extLst>
      <p:ext uri="{BB962C8B-B14F-4D97-AF65-F5344CB8AC3E}">
        <p14:creationId xmlns:p14="http://schemas.microsoft.com/office/powerpoint/2010/main" val="2713434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40</a:t>
            </a:fld>
            <a:endParaRPr lang="en-US" dirty="0"/>
          </a:p>
        </p:txBody>
      </p:sp>
    </p:spTree>
    <p:extLst>
      <p:ext uri="{BB962C8B-B14F-4D97-AF65-F5344CB8AC3E}">
        <p14:creationId xmlns:p14="http://schemas.microsoft.com/office/powerpoint/2010/main" val="2010842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41</a:t>
            </a:fld>
            <a:endParaRPr lang="en-US" dirty="0"/>
          </a:p>
        </p:txBody>
      </p:sp>
    </p:spTree>
    <p:extLst>
      <p:ext uri="{BB962C8B-B14F-4D97-AF65-F5344CB8AC3E}">
        <p14:creationId xmlns:p14="http://schemas.microsoft.com/office/powerpoint/2010/main" val="3568428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42</a:t>
            </a:fld>
            <a:endParaRPr lang="en-US" dirty="0"/>
          </a:p>
        </p:txBody>
      </p:sp>
    </p:spTree>
    <p:extLst>
      <p:ext uri="{BB962C8B-B14F-4D97-AF65-F5344CB8AC3E}">
        <p14:creationId xmlns:p14="http://schemas.microsoft.com/office/powerpoint/2010/main" val="4291003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43</a:t>
            </a:fld>
            <a:endParaRPr lang="en-US" dirty="0"/>
          </a:p>
        </p:txBody>
      </p:sp>
    </p:spTree>
    <p:extLst>
      <p:ext uri="{BB962C8B-B14F-4D97-AF65-F5344CB8AC3E}">
        <p14:creationId xmlns:p14="http://schemas.microsoft.com/office/powerpoint/2010/main" val="3426555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44</a:t>
            </a:fld>
            <a:endParaRPr lang="en-US" dirty="0"/>
          </a:p>
        </p:txBody>
      </p:sp>
    </p:spTree>
    <p:extLst>
      <p:ext uri="{BB962C8B-B14F-4D97-AF65-F5344CB8AC3E}">
        <p14:creationId xmlns:p14="http://schemas.microsoft.com/office/powerpoint/2010/main" val="2023953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4</a:t>
            </a:fld>
            <a:endParaRPr lang="en-US" dirty="0"/>
          </a:p>
        </p:txBody>
      </p:sp>
    </p:spTree>
    <p:extLst>
      <p:ext uri="{BB962C8B-B14F-4D97-AF65-F5344CB8AC3E}">
        <p14:creationId xmlns:p14="http://schemas.microsoft.com/office/powerpoint/2010/main" val="578393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Central stronger than peripheral...</a:t>
            </a:r>
          </a:p>
          <a:p>
            <a:pPr eaLnBrk="1" hangingPunct="1">
              <a:buFontTx/>
              <a:buNone/>
            </a:pPr>
            <a:endParaRPr lang="en-US" dirty="0" smtClean="0"/>
          </a:p>
          <a:p>
            <a:pPr eaLnBrk="1" hangingPunct="1"/>
            <a:r>
              <a:rPr lang="en-US" dirty="0" smtClean="0"/>
              <a:t>Exaggerated difference occurs with significant vasoconstriction often associated with shock</a:t>
            </a:r>
          </a:p>
          <a:p>
            <a:pPr eaLnBrk="1" hangingPunct="1"/>
            <a:endParaRPr lang="en-US" dirty="0" smtClean="0"/>
          </a:p>
          <a:p>
            <a:pPr eaLnBrk="1" hangingPunct="1"/>
            <a:endParaRPr lang="en-US" dirty="0" smtClean="0"/>
          </a:p>
          <a:p>
            <a:pPr eaLnBrk="1" hangingPunct="1"/>
            <a:r>
              <a:rPr lang="en-US" dirty="0" smtClean="0"/>
              <a:t>Weakening of central pulses is an ominous sign!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45</a:t>
            </a:fld>
            <a:endParaRPr lang="en-US" dirty="0"/>
          </a:p>
        </p:txBody>
      </p:sp>
    </p:spTree>
    <p:extLst>
      <p:ext uri="{BB962C8B-B14F-4D97-AF65-F5344CB8AC3E}">
        <p14:creationId xmlns:p14="http://schemas.microsoft.com/office/powerpoint/2010/main" val="230392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47</a:t>
            </a:fld>
            <a:endParaRPr lang="en-US" dirty="0"/>
          </a:p>
        </p:txBody>
      </p:sp>
    </p:spTree>
    <p:extLst>
      <p:ext uri="{BB962C8B-B14F-4D97-AF65-F5344CB8AC3E}">
        <p14:creationId xmlns:p14="http://schemas.microsoft.com/office/powerpoint/2010/main" val="202336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u="sng" dirty="0" smtClean="0"/>
              <a:t>Blood Pressure Monitoring</a:t>
            </a:r>
            <a:r>
              <a:rPr lang="en-US" dirty="0" smtClean="0"/>
              <a:t>:</a:t>
            </a:r>
          </a:p>
          <a:p>
            <a:pPr eaLnBrk="1" hangingPunct="1"/>
            <a:r>
              <a:rPr lang="en-US" dirty="0" smtClean="0"/>
              <a:t>Ensure correct cuff size!</a:t>
            </a:r>
          </a:p>
          <a:p>
            <a:pPr eaLnBrk="1" hangingPunct="1"/>
            <a:endParaRPr lang="en-US" dirty="0" smtClean="0"/>
          </a:p>
          <a:p>
            <a:pPr eaLnBrk="1" hangingPunct="1"/>
            <a:r>
              <a:rPr lang="en-US" dirty="0" smtClean="0"/>
              <a:t>Too big= low readings</a:t>
            </a:r>
          </a:p>
          <a:p>
            <a:pPr eaLnBrk="1" hangingPunct="1"/>
            <a:r>
              <a:rPr lang="en-US" dirty="0" smtClean="0"/>
              <a:t>Too small=high readings</a:t>
            </a:r>
          </a:p>
          <a:p>
            <a:pPr eaLnBrk="1" hangingPunct="1"/>
            <a:r>
              <a:rPr lang="en-US" u="sng" dirty="0" smtClean="0">
                <a:effectLst/>
              </a:rPr>
              <a:t>Correlation between the BP of parents and that of their offspring; </a:t>
            </a:r>
            <a:r>
              <a:rPr lang="en-US" dirty="0" smtClean="0">
                <a:effectLst/>
              </a:rPr>
              <a:t>Obese children have approximately a 3-fold higher risk for hypertension than </a:t>
            </a:r>
            <a:r>
              <a:rPr lang="en-US" dirty="0" err="1" smtClean="0">
                <a:effectLst/>
              </a:rPr>
              <a:t>nonobese</a:t>
            </a:r>
            <a:r>
              <a:rPr lang="en-US" dirty="0" smtClean="0">
                <a:effectLst/>
              </a:rPr>
              <a:t> children. As many as 41% of children with high BP have left ventricular hypertrophy.</a:t>
            </a:r>
            <a:r>
              <a:rPr lang="en-US" baseline="0" dirty="0" smtClean="0">
                <a:effectLst/>
              </a:rPr>
              <a:t> </a:t>
            </a:r>
            <a:endParaRPr lang="en-US" dirty="0" smtClean="0">
              <a:effectLst/>
            </a:endParaRPr>
          </a:p>
          <a:p>
            <a:pPr eaLnBrk="1" hangingPunct="1"/>
            <a:r>
              <a:rPr lang="en-US" u="sng" dirty="0" smtClean="0"/>
              <a:t>Blood pressure is not a reliable predictor of shock in the </a:t>
            </a:r>
            <a:r>
              <a:rPr lang="en-US" u="sng" dirty="0" err="1" smtClean="0"/>
              <a:t>paediatric</a:t>
            </a:r>
            <a:r>
              <a:rPr lang="en-US" u="sng" dirty="0" smtClean="0"/>
              <a:t> patient as it is in the adult.  Once a child’s BP has started to drop you have missed the boat! </a:t>
            </a:r>
          </a:p>
          <a:p>
            <a:pPr eaLnBrk="1" hangingPunct="1"/>
            <a:endParaRPr lang="en-US" dirty="0" smtClean="0"/>
          </a:p>
        </p:txBody>
      </p:sp>
      <p:sp>
        <p:nvSpPr>
          <p:cNvPr id="4" name="Slide Number Placeholder 3"/>
          <p:cNvSpPr>
            <a:spLocks noGrp="1"/>
          </p:cNvSpPr>
          <p:nvPr>
            <p:ph type="sldNum" sz="quarter" idx="10"/>
          </p:nvPr>
        </p:nvSpPr>
        <p:spPr/>
        <p:txBody>
          <a:bodyPr/>
          <a:lstStyle/>
          <a:p>
            <a:fld id="{ADF52716-61C6-4080-80C7-4344E9CAA919}" type="slidenum">
              <a:rPr lang="en-US" smtClean="0"/>
              <a:t>48</a:t>
            </a:fld>
            <a:endParaRPr lang="en-US" dirty="0"/>
          </a:p>
        </p:txBody>
      </p:sp>
    </p:spTree>
    <p:extLst>
      <p:ext uri="{BB962C8B-B14F-4D97-AF65-F5344CB8AC3E}">
        <p14:creationId xmlns:p14="http://schemas.microsoft.com/office/powerpoint/2010/main" val="1003330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49</a:t>
            </a:fld>
            <a:endParaRPr lang="en-US" dirty="0"/>
          </a:p>
        </p:txBody>
      </p:sp>
    </p:spTree>
    <p:extLst>
      <p:ext uri="{BB962C8B-B14F-4D97-AF65-F5344CB8AC3E}">
        <p14:creationId xmlns:p14="http://schemas.microsoft.com/office/powerpoint/2010/main" val="17060930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415" indent="-349415">
              <a:buFont typeface="Arial" pitchFamily="34" charset="0"/>
              <a:buChar char="•"/>
            </a:pPr>
            <a:r>
              <a:rPr lang="en-US" dirty="0">
                <a:solidFill>
                  <a:schemeClr val="bg1"/>
                </a:solidFill>
                <a:latin typeface="Times New Roman" pitchFamily="18" charset="0"/>
                <a:cs typeface="Times New Roman" pitchFamily="18" charset="0"/>
              </a:rPr>
              <a:t>Signs are the same in patients of any age</a:t>
            </a:r>
          </a:p>
          <a:p>
            <a:pPr marL="349415" indent="-349415">
              <a:buFont typeface="Arial" pitchFamily="34" charset="0"/>
              <a:buChar char="•"/>
            </a:pPr>
            <a:r>
              <a:rPr lang="en-US" dirty="0">
                <a:solidFill>
                  <a:schemeClr val="bg1"/>
                </a:solidFill>
                <a:latin typeface="Times New Roman" pitchFamily="18" charset="0"/>
                <a:cs typeface="Times New Roman" pitchFamily="18" charset="0"/>
              </a:rPr>
              <a:t>Dry mucous membranes</a:t>
            </a:r>
          </a:p>
          <a:p>
            <a:pPr marL="349415" indent="-349415">
              <a:buFont typeface="Arial" pitchFamily="34" charset="0"/>
              <a:buChar char="•"/>
            </a:pPr>
            <a:r>
              <a:rPr lang="en-US" dirty="0">
                <a:solidFill>
                  <a:schemeClr val="bg1"/>
                </a:solidFill>
                <a:latin typeface="Times New Roman" pitchFamily="18" charset="0"/>
                <a:cs typeface="Times New Roman" pitchFamily="18" charset="0"/>
                <a:sym typeface="Symbol" pitchFamily="18" charset="2"/>
              </a:rPr>
              <a:t> </a:t>
            </a:r>
            <a:r>
              <a:rPr lang="en-US" dirty="0">
                <a:solidFill>
                  <a:schemeClr val="bg1"/>
                </a:solidFill>
                <a:latin typeface="Times New Roman" pitchFamily="18" charset="0"/>
                <a:cs typeface="Times New Roman" pitchFamily="18" charset="0"/>
              </a:rPr>
              <a:t>urine volume with </a:t>
            </a:r>
            <a:r>
              <a:rPr lang="en-US" dirty="0">
                <a:solidFill>
                  <a:schemeClr val="bg1"/>
                </a:solidFill>
                <a:latin typeface="Times New Roman" pitchFamily="18" charset="0"/>
                <a:cs typeface="Times New Roman" pitchFamily="18" charset="0"/>
                <a:sym typeface="Symbol" pitchFamily="18" charset="2"/>
              </a:rPr>
              <a:t> </a:t>
            </a:r>
            <a:r>
              <a:rPr lang="en-US" dirty="0">
                <a:solidFill>
                  <a:schemeClr val="bg1"/>
                </a:solidFill>
                <a:latin typeface="Times New Roman" pitchFamily="18" charset="0"/>
                <a:cs typeface="Times New Roman" pitchFamily="18" charset="0"/>
              </a:rPr>
              <a:t>urine concentration</a:t>
            </a:r>
          </a:p>
          <a:p>
            <a:pPr marL="349415" indent="-349415">
              <a:buFont typeface="Arial" pitchFamily="34" charset="0"/>
              <a:buChar char="•"/>
            </a:pPr>
            <a:r>
              <a:rPr lang="en-US" dirty="0">
                <a:solidFill>
                  <a:schemeClr val="bg1"/>
                </a:solidFill>
                <a:latin typeface="Times New Roman" pitchFamily="18" charset="0"/>
                <a:cs typeface="Times New Roman" pitchFamily="18" charset="0"/>
              </a:rPr>
              <a:t>Poor skin turgor</a:t>
            </a:r>
          </a:p>
          <a:p>
            <a:pPr marL="349415" indent="-349415">
              <a:buFont typeface="Arial" pitchFamily="34" charset="0"/>
              <a:buChar char="•"/>
            </a:pPr>
            <a:r>
              <a:rPr lang="en-US" dirty="0">
                <a:solidFill>
                  <a:schemeClr val="bg1"/>
                </a:solidFill>
                <a:latin typeface="Times New Roman" pitchFamily="18" charset="0"/>
                <a:cs typeface="Times New Roman" pitchFamily="18" charset="0"/>
              </a:rPr>
              <a:t>Sunken fontanels in the infant</a:t>
            </a:r>
          </a:p>
          <a:p>
            <a:pPr marL="349415" indent="-349415">
              <a:buFont typeface="Arial" pitchFamily="34" charset="0"/>
              <a:buChar char="•"/>
            </a:pPr>
            <a:r>
              <a:rPr lang="en-US" dirty="0">
                <a:solidFill>
                  <a:schemeClr val="bg1"/>
                </a:solidFill>
                <a:latin typeface="Times New Roman" pitchFamily="18" charset="0"/>
                <a:cs typeface="Times New Roman" pitchFamily="18" charset="0"/>
              </a:rPr>
              <a:t>Weight loss </a:t>
            </a:r>
          </a:p>
          <a:p>
            <a:pPr marL="349415" indent="-349415">
              <a:buFont typeface="Arial" pitchFamily="34" charset="0"/>
              <a:buChar char="•"/>
            </a:pPr>
            <a:r>
              <a:rPr lang="en-US" dirty="0">
                <a:solidFill>
                  <a:schemeClr val="bg1"/>
                </a:solidFill>
                <a:latin typeface="Times New Roman" pitchFamily="18" charset="0"/>
                <a:cs typeface="Times New Roman" pitchFamily="18" charset="0"/>
              </a:rPr>
              <a:t>Circulatory Compromise - </a:t>
            </a:r>
            <a:r>
              <a:rPr lang="en-US" dirty="0">
                <a:solidFill>
                  <a:schemeClr val="bg1"/>
                </a:solidFill>
                <a:latin typeface="Times New Roman" pitchFamily="18" charset="0"/>
                <a:cs typeface="Times New Roman" pitchFamily="18" charset="0"/>
                <a:sym typeface="Symbol" pitchFamily="18" charset="2"/>
              </a:rPr>
              <a:t> cap refill</a:t>
            </a:r>
          </a:p>
          <a:p>
            <a:endParaRPr lang="en-US" dirty="0">
              <a:solidFill>
                <a:schemeClr val="bg1"/>
              </a:solidFill>
            </a:endParaRPr>
          </a:p>
        </p:txBody>
      </p:sp>
      <p:sp>
        <p:nvSpPr>
          <p:cNvPr id="4" name="Slide Number Placeholder 3"/>
          <p:cNvSpPr>
            <a:spLocks noGrp="1"/>
          </p:cNvSpPr>
          <p:nvPr>
            <p:ph type="sldNum" sz="quarter" idx="10"/>
          </p:nvPr>
        </p:nvSpPr>
        <p:spPr/>
        <p:txBody>
          <a:bodyPr/>
          <a:lstStyle/>
          <a:p>
            <a:fld id="{ADF52716-61C6-4080-80C7-4344E9CAA919}" type="slidenum">
              <a:rPr lang="en-US" smtClean="0"/>
              <a:t>50</a:t>
            </a:fld>
            <a:endParaRPr lang="en-US" dirty="0"/>
          </a:p>
        </p:txBody>
      </p:sp>
    </p:spTree>
    <p:extLst>
      <p:ext uri="{BB962C8B-B14F-4D97-AF65-F5344CB8AC3E}">
        <p14:creationId xmlns:p14="http://schemas.microsoft.com/office/powerpoint/2010/main" val="775643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51</a:t>
            </a:fld>
            <a:endParaRPr lang="en-US" dirty="0"/>
          </a:p>
        </p:txBody>
      </p:sp>
    </p:spTree>
    <p:extLst>
      <p:ext uri="{BB962C8B-B14F-4D97-AF65-F5344CB8AC3E}">
        <p14:creationId xmlns:p14="http://schemas.microsoft.com/office/powerpoint/2010/main" val="234852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52</a:t>
            </a:fld>
            <a:endParaRPr lang="en-US" dirty="0"/>
          </a:p>
        </p:txBody>
      </p:sp>
    </p:spTree>
    <p:extLst>
      <p:ext uri="{BB962C8B-B14F-4D97-AF65-F5344CB8AC3E}">
        <p14:creationId xmlns:p14="http://schemas.microsoft.com/office/powerpoint/2010/main" val="4086422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53</a:t>
            </a:fld>
            <a:endParaRPr lang="en-US" dirty="0"/>
          </a:p>
        </p:txBody>
      </p:sp>
    </p:spTree>
    <p:extLst>
      <p:ext uri="{BB962C8B-B14F-4D97-AF65-F5344CB8AC3E}">
        <p14:creationId xmlns:p14="http://schemas.microsoft.com/office/powerpoint/2010/main" val="896903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54</a:t>
            </a:fld>
            <a:endParaRPr lang="en-US" dirty="0"/>
          </a:p>
        </p:txBody>
      </p:sp>
    </p:spTree>
    <p:extLst>
      <p:ext uri="{BB962C8B-B14F-4D97-AF65-F5344CB8AC3E}">
        <p14:creationId xmlns:p14="http://schemas.microsoft.com/office/powerpoint/2010/main" val="650685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95-98% of those with febrile seizures, will outgrow them and have no lasting effects. (National Institute of Neurological Disorders</a:t>
            </a:r>
            <a:r>
              <a:rPr lang="en-US" baseline="0" dirty="0" smtClean="0"/>
              <a:t> and Stroke, 2013)</a:t>
            </a:r>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55</a:t>
            </a:fld>
            <a:endParaRPr lang="en-US" dirty="0"/>
          </a:p>
        </p:txBody>
      </p:sp>
    </p:spTree>
    <p:extLst>
      <p:ext uri="{BB962C8B-B14F-4D97-AF65-F5344CB8AC3E}">
        <p14:creationId xmlns:p14="http://schemas.microsoft.com/office/powerpoint/2010/main" val="202500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5</a:t>
            </a:fld>
            <a:endParaRPr lang="en-US" dirty="0"/>
          </a:p>
        </p:txBody>
      </p:sp>
    </p:spTree>
    <p:extLst>
      <p:ext uri="{BB962C8B-B14F-4D97-AF65-F5344CB8AC3E}">
        <p14:creationId xmlns:p14="http://schemas.microsoft.com/office/powerpoint/2010/main" val="3876333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r>
              <a:rPr lang="en-US" u="sng" dirty="0" smtClean="0"/>
              <a:t>Types of shock:</a:t>
            </a:r>
            <a:r>
              <a:rPr lang="en-US" dirty="0" smtClean="0"/>
              <a:t> </a:t>
            </a:r>
          </a:p>
          <a:p>
            <a:pPr marL="232943" indent="-232943">
              <a:buFont typeface="Marlett" pitchFamily="2" charset="2"/>
              <a:buAutoNum type="arabicPeriod"/>
            </a:pPr>
            <a:r>
              <a:rPr lang="en-US" dirty="0" smtClean="0"/>
              <a:t>Hypovolemic - Inadequate intravascular volume. -  burns, DKA, trauma,hemorrhage,  severe gastro,(nausea, vomiting and diarrhea)</a:t>
            </a:r>
          </a:p>
          <a:p>
            <a:pPr marL="232943" indent="-232943">
              <a:buFont typeface="Marlett" pitchFamily="2" charset="2"/>
              <a:buAutoNum type="arabicPeriod"/>
            </a:pPr>
            <a:r>
              <a:rPr lang="en-US" dirty="0" smtClean="0"/>
              <a:t>Cardiogenic -Myocardial dysfunction, may be associated with hypovolemic or distributive shock.- V tach, V fib,myocarditis</a:t>
            </a:r>
          </a:p>
          <a:p>
            <a:pPr marL="232943" indent="-232943">
              <a:buFont typeface="Marlett" pitchFamily="2" charset="2"/>
              <a:buAutoNum type="arabicPeriod"/>
            </a:pPr>
            <a:r>
              <a:rPr lang="en-US" dirty="0" smtClean="0"/>
              <a:t>Distributive -Inappropriate distribution of blood flow, characteristic of sepsis and anaphylaxis. (warm </a:t>
            </a:r>
            <a:r>
              <a:rPr lang="en-US" dirty="0" err="1" smtClean="0"/>
              <a:t>vs</a:t>
            </a:r>
            <a:r>
              <a:rPr lang="en-US" dirty="0" smtClean="0"/>
              <a:t> cold shock – early in clinical course one with distribute shock may present with </a:t>
            </a:r>
            <a:r>
              <a:rPr lang="en-US" dirty="0" err="1" smtClean="0"/>
              <a:t>dec.</a:t>
            </a:r>
            <a:r>
              <a:rPr lang="en-US" dirty="0" smtClean="0"/>
              <a:t> SVR and </a:t>
            </a:r>
            <a:r>
              <a:rPr lang="en-US" dirty="0" err="1" smtClean="0"/>
              <a:t>inc</a:t>
            </a:r>
            <a:r>
              <a:rPr lang="en-US" dirty="0" smtClean="0"/>
              <a:t> blood flow to skin</a:t>
            </a:r>
            <a:r>
              <a:rPr lang="en-US" baseline="0" dirty="0" smtClean="0"/>
              <a:t> -----warm shock; later course – </a:t>
            </a:r>
            <a:r>
              <a:rPr lang="en-US" baseline="0" dirty="0" err="1" smtClean="0"/>
              <a:t>dec</a:t>
            </a:r>
            <a:r>
              <a:rPr lang="en-US" baseline="0" dirty="0" smtClean="0"/>
              <a:t> cardiac output causes increased SVR and cold extremities, weaker pulses</a:t>
            </a:r>
            <a:endParaRPr lang="en-US" dirty="0" smtClean="0"/>
          </a:p>
          <a:p>
            <a:pPr marL="232943" indent="-232943"/>
            <a:endParaRPr lang="en-US" dirty="0" smtClean="0"/>
          </a:p>
          <a:p>
            <a:pPr marL="232943" indent="-232943"/>
            <a:endParaRPr lang="en-US" dirty="0" smtClean="0"/>
          </a:p>
          <a:p>
            <a:pPr marL="232943" indent="-232943"/>
            <a:r>
              <a:rPr lang="en-US" dirty="0" smtClean="0"/>
              <a:t>Shock may be classified as  Compensated or Uncompensated according to it’s effect on Blood Pressure.</a:t>
            </a:r>
          </a:p>
          <a:p>
            <a:pPr marL="232943" indent="-232943"/>
            <a:r>
              <a:rPr lang="en-US" dirty="0" smtClean="0"/>
              <a:t>Compensated shock - SBP in normal range</a:t>
            </a:r>
          </a:p>
          <a:p>
            <a:pPr marL="232943" indent="-232943"/>
            <a:r>
              <a:rPr lang="en-US" dirty="0" smtClean="0"/>
              <a:t>Uncompensated Shock- SBP &lt; 5</a:t>
            </a:r>
            <a:r>
              <a:rPr lang="en-US" baseline="30000" dirty="0" smtClean="0"/>
              <a:t>th</a:t>
            </a:r>
            <a:r>
              <a:rPr lang="en-US" dirty="0" smtClean="0"/>
              <a:t> percentile for age- hypotension</a:t>
            </a:r>
          </a:p>
          <a:p>
            <a:pPr marL="232943" indent="-232943"/>
            <a:r>
              <a:rPr lang="en-US" dirty="0" smtClean="0"/>
              <a:t>Hypovolemic shock is most common in children worldwide</a:t>
            </a:r>
          </a:p>
          <a:p>
            <a:pPr marL="232943" indent="-232943"/>
            <a:endParaRPr lang="en-US" dirty="0" smtClean="0"/>
          </a:p>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56</a:t>
            </a:fld>
            <a:endParaRPr lang="en-US" dirty="0"/>
          </a:p>
        </p:txBody>
      </p:sp>
    </p:spTree>
    <p:extLst>
      <p:ext uri="{BB962C8B-B14F-4D97-AF65-F5344CB8AC3E}">
        <p14:creationId xmlns:p14="http://schemas.microsoft.com/office/powerpoint/2010/main" val="1818765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57</a:t>
            </a:fld>
            <a:endParaRPr lang="en-US" dirty="0"/>
          </a:p>
        </p:txBody>
      </p:sp>
    </p:spTree>
    <p:extLst>
      <p:ext uri="{BB962C8B-B14F-4D97-AF65-F5344CB8AC3E}">
        <p14:creationId xmlns:p14="http://schemas.microsoft.com/office/powerpoint/2010/main" val="2609693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58</a:t>
            </a:fld>
            <a:endParaRPr lang="en-US" dirty="0"/>
          </a:p>
        </p:txBody>
      </p:sp>
    </p:spTree>
    <p:extLst>
      <p:ext uri="{BB962C8B-B14F-4D97-AF65-F5344CB8AC3E}">
        <p14:creationId xmlns:p14="http://schemas.microsoft.com/office/powerpoint/2010/main" val="1248714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59</a:t>
            </a:fld>
            <a:endParaRPr lang="en-US" dirty="0"/>
          </a:p>
        </p:txBody>
      </p:sp>
    </p:spTree>
    <p:extLst>
      <p:ext uri="{BB962C8B-B14F-4D97-AF65-F5344CB8AC3E}">
        <p14:creationId xmlns:p14="http://schemas.microsoft.com/office/powerpoint/2010/main" val="3684422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60</a:t>
            </a:fld>
            <a:endParaRPr lang="en-US" dirty="0"/>
          </a:p>
        </p:txBody>
      </p:sp>
    </p:spTree>
    <p:extLst>
      <p:ext uri="{BB962C8B-B14F-4D97-AF65-F5344CB8AC3E}">
        <p14:creationId xmlns:p14="http://schemas.microsoft.com/office/powerpoint/2010/main" val="1581890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61</a:t>
            </a:fld>
            <a:endParaRPr lang="en-US" dirty="0"/>
          </a:p>
        </p:txBody>
      </p:sp>
    </p:spTree>
    <p:extLst>
      <p:ext uri="{BB962C8B-B14F-4D97-AF65-F5344CB8AC3E}">
        <p14:creationId xmlns:p14="http://schemas.microsoft.com/office/powerpoint/2010/main" val="169918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62</a:t>
            </a:fld>
            <a:endParaRPr lang="en-US" dirty="0"/>
          </a:p>
        </p:txBody>
      </p:sp>
    </p:spTree>
    <p:extLst>
      <p:ext uri="{BB962C8B-B14F-4D97-AF65-F5344CB8AC3E}">
        <p14:creationId xmlns:p14="http://schemas.microsoft.com/office/powerpoint/2010/main" val="23487472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63</a:t>
            </a:fld>
            <a:endParaRPr lang="en-US" dirty="0"/>
          </a:p>
        </p:txBody>
      </p:sp>
    </p:spTree>
    <p:extLst>
      <p:ext uri="{BB962C8B-B14F-4D97-AF65-F5344CB8AC3E}">
        <p14:creationId xmlns:p14="http://schemas.microsoft.com/office/powerpoint/2010/main" val="28378446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64</a:t>
            </a:fld>
            <a:endParaRPr lang="en-US" dirty="0"/>
          </a:p>
        </p:txBody>
      </p:sp>
    </p:spTree>
    <p:extLst>
      <p:ext uri="{BB962C8B-B14F-4D97-AF65-F5344CB8AC3E}">
        <p14:creationId xmlns:p14="http://schemas.microsoft.com/office/powerpoint/2010/main" val="2172221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65</a:t>
            </a:fld>
            <a:endParaRPr lang="en-US" dirty="0"/>
          </a:p>
        </p:txBody>
      </p:sp>
    </p:spTree>
    <p:extLst>
      <p:ext uri="{BB962C8B-B14F-4D97-AF65-F5344CB8AC3E}">
        <p14:creationId xmlns:p14="http://schemas.microsoft.com/office/powerpoint/2010/main" val="276229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BSA--Children have a proportionately larger body surface area (BSA) than adults do. Rapidly dividing cells- Children's cells divide more rapidly than adults to assist in their rapid rate of growth The smaller the patient, the greater the ratio of surface area (skin) to size.</a:t>
            </a:r>
            <a:br>
              <a:rPr lang="en-US" dirty="0" smtClean="0"/>
            </a:br>
            <a:r>
              <a:rPr lang="en-US" dirty="0" smtClean="0"/>
              <a:t>As a result, children are at greater risk of excessive loss of heat and fluids; children are affected by more quickly and easily toxins that are absorbed through the skin.</a:t>
            </a:r>
          </a:p>
          <a:p>
            <a:pPr defTabSz="931774">
              <a:defRPr/>
            </a:pPr>
            <a:endParaRPr lang="en-US" dirty="0" smtClean="0"/>
          </a:p>
          <a:p>
            <a:pPr defTabSz="931774">
              <a:defRPr/>
            </a:pPr>
            <a:r>
              <a:rPr lang="en-US" dirty="0" smtClean="0"/>
              <a:t>Rapid cell growth- to assist in their rapid rate of growth</a:t>
            </a:r>
            <a:br>
              <a:rPr lang="en-US" dirty="0" smtClean="0"/>
            </a:br>
            <a:r>
              <a:rPr lang="en-US" dirty="0" smtClean="0"/>
              <a:t>As a result, children are more susceptible to the effects of radiation than adults.</a:t>
            </a:r>
          </a:p>
          <a:p>
            <a:pPr defTabSz="931774">
              <a:defRPr/>
            </a:pPr>
            <a:r>
              <a:rPr lang="en-US" dirty="0" smtClean="0"/>
              <a:t>Rapid RR &amp; HR- As a result, children may be more susceptible to agents absorbed through the pulmonary route than adults with the same exposure</a:t>
            </a:r>
          </a:p>
          <a:p>
            <a:pPr defTabSz="931774">
              <a:defRPr/>
            </a:pPr>
            <a:r>
              <a:rPr lang="en-US" dirty="0" smtClean="0"/>
              <a:t>Higher metabolic rate- </a:t>
            </a:r>
            <a:r>
              <a:rPr lang="en-US" dirty="0"/>
              <a:t>Medication doses must be carefully calculated based on the child's weight and body size</a:t>
            </a:r>
          </a:p>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6</a:t>
            </a:fld>
            <a:endParaRPr lang="en-US" dirty="0"/>
          </a:p>
        </p:txBody>
      </p:sp>
    </p:spTree>
    <p:extLst>
      <p:ext uri="{BB962C8B-B14F-4D97-AF65-F5344CB8AC3E}">
        <p14:creationId xmlns:p14="http://schemas.microsoft.com/office/powerpoint/2010/main" val="25278338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latin typeface="Times New Roman" pitchFamily="18" charset="0"/>
                <a:cs typeface="Times New Roman" pitchFamily="18" charset="0"/>
              </a:rPr>
              <a:t>Persistent bradycardia is most commonly produced by:</a:t>
            </a:r>
          </a:p>
          <a:p>
            <a:pPr lvl="1"/>
            <a:r>
              <a:rPr lang="en-US" sz="1600" dirty="0">
                <a:latin typeface="Times New Roman" pitchFamily="18" charset="0"/>
                <a:cs typeface="Times New Roman" pitchFamily="18" charset="0"/>
              </a:rPr>
              <a:t> hypoxemia, </a:t>
            </a:r>
          </a:p>
          <a:p>
            <a:pPr lvl="1"/>
            <a:r>
              <a:rPr lang="en-US" sz="1600" dirty="0">
                <a:latin typeface="Times New Roman" pitchFamily="18" charset="0"/>
                <a:cs typeface="Times New Roman" pitchFamily="18" charset="0"/>
              </a:rPr>
              <a:t>tissue hypoxia,</a:t>
            </a:r>
          </a:p>
          <a:p>
            <a:pPr lvl="1"/>
            <a:r>
              <a:rPr lang="en-US" sz="1600" dirty="0">
                <a:latin typeface="Times New Roman" pitchFamily="18" charset="0"/>
                <a:cs typeface="Times New Roman" pitchFamily="18" charset="0"/>
              </a:rPr>
              <a:t>severe hypotension or </a:t>
            </a:r>
          </a:p>
          <a:p>
            <a:pPr lvl="1"/>
            <a:r>
              <a:rPr lang="en-US" sz="1600" dirty="0">
                <a:latin typeface="Times New Roman" pitchFamily="18" charset="0"/>
                <a:cs typeface="Times New Roman" pitchFamily="18" charset="0"/>
              </a:rPr>
              <a:t>acidosis</a:t>
            </a:r>
          </a:p>
          <a:p>
            <a:r>
              <a:rPr lang="en-US" sz="2000" dirty="0">
                <a:latin typeface="Times New Roman" pitchFamily="18" charset="0"/>
                <a:cs typeface="Times New Roman" pitchFamily="18" charset="0"/>
              </a:rPr>
              <a:t>Transient bradycardia may be normal in the infant or child particularly during periods of sleep or times of vagal stimulation</a:t>
            </a:r>
          </a:p>
        </p:txBody>
      </p:sp>
      <p:sp>
        <p:nvSpPr>
          <p:cNvPr id="4" name="Slide Number Placeholder 3"/>
          <p:cNvSpPr>
            <a:spLocks noGrp="1"/>
          </p:cNvSpPr>
          <p:nvPr>
            <p:ph type="sldNum" sz="quarter" idx="10"/>
          </p:nvPr>
        </p:nvSpPr>
        <p:spPr/>
        <p:txBody>
          <a:bodyPr/>
          <a:lstStyle/>
          <a:p>
            <a:fld id="{ADF52716-61C6-4080-80C7-4344E9CAA919}" type="slidenum">
              <a:rPr lang="en-US" smtClean="0"/>
              <a:t>66</a:t>
            </a:fld>
            <a:endParaRPr lang="en-US" dirty="0"/>
          </a:p>
        </p:txBody>
      </p:sp>
    </p:spTree>
    <p:extLst>
      <p:ext uri="{BB962C8B-B14F-4D97-AF65-F5344CB8AC3E}">
        <p14:creationId xmlns:p14="http://schemas.microsoft.com/office/powerpoint/2010/main" val="3011276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Sinus </a:t>
            </a:r>
            <a:r>
              <a:rPr lang="en-US" dirty="0" err="1" smtClean="0"/>
              <a:t>tachy</a:t>
            </a:r>
            <a:r>
              <a:rPr lang="en-US" dirty="0" smtClean="0"/>
              <a:t>: usually physiological</a:t>
            </a:r>
          </a:p>
          <a:p>
            <a:r>
              <a:rPr lang="en-US" dirty="0" smtClean="0"/>
              <a:t>SVT: vagal maneuvers, adenosine</a:t>
            </a:r>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67</a:t>
            </a:fld>
            <a:endParaRPr lang="en-US" dirty="0"/>
          </a:p>
        </p:txBody>
      </p:sp>
    </p:spTree>
    <p:extLst>
      <p:ext uri="{BB962C8B-B14F-4D97-AF65-F5344CB8AC3E}">
        <p14:creationId xmlns:p14="http://schemas.microsoft.com/office/powerpoint/2010/main" val="27244787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child – any</a:t>
            </a:r>
            <a:r>
              <a:rPr lang="en-US" baseline="0" dirty="0" smtClean="0"/>
              <a:t> time before puberty (age 8ish)</a:t>
            </a:r>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69</a:t>
            </a:fld>
            <a:endParaRPr lang="en-US" dirty="0"/>
          </a:p>
        </p:txBody>
      </p:sp>
    </p:spTree>
    <p:extLst>
      <p:ext uri="{BB962C8B-B14F-4D97-AF65-F5344CB8AC3E}">
        <p14:creationId xmlns:p14="http://schemas.microsoft.com/office/powerpoint/2010/main" val="3548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70</a:t>
            </a:fld>
            <a:endParaRPr lang="en-US" dirty="0"/>
          </a:p>
        </p:txBody>
      </p:sp>
    </p:spTree>
    <p:extLst>
      <p:ext uri="{BB962C8B-B14F-4D97-AF65-F5344CB8AC3E}">
        <p14:creationId xmlns:p14="http://schemas.microsoft.com/office/powerpoint/2010/main" val="39641414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r>
              <a:rPr lang="en-US" dirty="0" smtClean="0"/>
              <a:t>The head is proportionally larger in regard to both body surface area and weight. Neck musculature is relatively weak. The head is more likely to sustain impact injuries.  This places the paediatric patient at risk for head injury. </a:t>
            </a:r>
            <a:endParaRPr lang="en-US" i="1" dirty="0" smtClean="0"/>
          </a:p>
          <a:p>
            <a:pPr marL="232943" indent="-232943"/>
            <a:r>
              <a:rPr lang="en-US" i="1" dirty="0" smtClean="0"/>
              <a:t>    </a:t>
            </a:r>
            <a:r>
              <a:rPr lang="en-US" dirty="0" smtClean="0"/>
              <a:t>At birth the brain is 25% of its mature weight, by 2 ½ yrs. the brain has achieved 75% of its mature adult weight.</a:t>
            </a:r>
          </a:p>
          <a:p>
            <a:pPr marL="232943" indent="-232943"/>
            <a:r>
              <a:rPr lang="en-US" dirty="0" smtClean="0"/>
              <a:t> The Central Nervous System has a limited ability for regeneration. Children, though, tend to have better outcomes than adults following severe head injury, although the exact reason for this difference is unclear.</a:t>
            </a:r>
          </a:p>
          <a:p>
            <a:pPr marL="232943" indent="-232943"/>
            <a:r>
              <a:rPr lang="en-US" u="sng" dirty="0" smtClean="0"/>
              <a:t>Moro Reflex- </a:t>
            </a:r>
            <a:r>
              <a:rPr lang="en-US" dirty="0" smtClean="0"/>
              <a:t>until 6 mos.- the startle reflex Infant will open hands, extend and abduct upper extremities and then flex as in an embrace.</a:t>
            </a:r>
          </a:p>
          <a:p>
            <a:pPr marL="232943" indent="-232943"/>
            <a:r>
              <a:rPr lang="en-US" u="sng" dirty="0" smtClean="0"/>
              <a:t>Palmar Reflex - </a:t>
            </a:r>
            <a:r>
              <a:rPr lang="en-US" dirty="0" smtClean="0"/>
              <a:t>until 6-7mos- placing a finger in the infants palm will result in the infant grasping the finger.</a:t>
            </a:r>
          </a:p>
          <a:p>
            <a:pPr marL="232943" indent="-232943"/>
            <a:r>
              <a:rPr lang="en-US" u="sng" dirty="0" smtClean="0"/>
              <a:t>Babinski Reflex</a:t>
            </a:r>
            <a:r>
              <a:rPr lang="en-US" dirty="0" smtClean="0"/>
              <a:t>- until about 2 years - Stroking the sole of the infants foot from the heel to the toes will elicit fanning of the toes and flexion of the great toe.</a:t>
            </a:r>
          </a:p>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71</a:t>
            </a:fld>
            <a:endParaRPr lang="en-US" dirty="0"/>
          </a:p>
        </p:txBody>
      </p:sp>
    </p:spTree>
    <p:extLst>
      <p:ext uri="{BB962C8B-B14F-4D97-AF65-F5344CB8AC3E}">
        <p14:creationId xmlns:p14="http://schemas.microsoft.com/office/powerpoint/2010/main" val="15818034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72</a:t>
            </a:fld>
            <a:endParaRPr lang="en-US" dirty="0"/>
          </a:p>
        </p:txBody>
      </p:sp>
    </p:spTree>
    <p:extLst>
      <p:ext uri="{BB962C8B-B14F-4D97-AF65-F5344CB8AC3E}">
        <p14:creationId xmlns:p14="http://schemas.microsoft.com/office/powerpoint/2010/main" val="11784233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73</a:t>
            </a:fld>
            <a:endParaRPr lang="en-US" dirty="0"/>
          </a:p>
        </p:txBody>
      </p:sp>
    </p:spTree>
    <p:extLst>
      <p:ext uri="{BB962C8B-B14F-4D97-AF65-F5344CB8AC3E}">
        <p14:creationId xmlns:p14="http://schemas.microsoft.com/office/powerpoint/2010/main" val="24184608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74</a:t>
            </a:fld>
            <a:endParaRPr lang="en-US" dirty="0"/>
          </a:p>
        </p:txBody>
      </p:sp>
    </p:spTree>
    <p:extLst>
      <p:ext uri="{BB962C8B-B14F-4D97-AF65-F5344CB8AC3E}">
        <p14:creationId xmlns:p14="http://schemas.microsoft.com/office/powerpoint/2010/main" val="39498123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Concussions:</a:t>
            </a:r>
            <a:r>
              <a:rPr lang="en-US" baseline="0" dirty="0" smtClean="0"/>
              <a:t> new data on repetitive head injuries</a:t>
            </a:r>
          </a:p>
          <a:p>
            <a:r>
              <a:rPr lang="en-US" baseline="0" dirty="0" smtClean="0"/>
              <a:t>                    instruction sheet</a:t>
            </a:r>
          </a:p>
          <a:p>
            <a:r>
              <a:rPr lang="en-US" baseline="0" dirty="0" smtClean="0"/>
              <a:t>                    gradual return to previous activities as directed by physician</a:t>
            </a:r>
          </a:p>
          <a:p>
            <a:endParaRPr lang="en-US" baseline="0" dirty="0" smtClean="0"/>
          </a:p>
          <a:p>
            <a:r>
              <a:rPr lang="en-US" baseline="0" dirty="0" smtClean="0"/>
              <a:t>Seizures: febrile seizures up to age 4</a:t>
            </a:r>
          </a:p>
          <a:p>
            <a:endParaRPr lang="en-US" baseline="0" dirty="0" smtClean="0"/>
          </a:p>
          <a:p>
            <a:r>
              <a:rPr lang="en-US" baseline="0" dirty="0" smtClean="0"/>
              <a:t>Hydrocephalus: ongoing risk of </a:t>
            </a:r>
            <a:r>
              <a:rPr lang="en-US" baseline="0" dirty="0" err="1" smtClean="0"/>
              <a:t>inc.</a:t>
            </a:r>
            <a:r>
              <a:rPr lang="en-US" baseline="0" dirty="0" smtClean="0"/>
              <a:t> ICP, many have VP shunts, regular neuro checks is key </a:t>
            </a:r>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75</a:t>
            </a:fld>
            <a:endParaRPr lang="en-US" dirty="0"/>
          </a:p>
        </p:txBody>
      </p:sp>
    </p:spTree>
    <p:extLst>
      <p:ext uri="{BB962C8B-B14F-4D97-AF65-F5344CB8AC3E}">
        <p14:creationId xmlns:p14="http://schemas.microsoft.com/office/powerpoint/2010/main" val="14858037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76</a:t>
            </a:fld>
            <a:endParaRPr lang="en-US" dirty="0"/>
          </a:p>
        </p:txBody>
      </p:sp>
    </p:spTree>
    <p:extLst>
      <p:ext uri="{BB962C8B-B14F-4D97-AF65-F5344CB8AC3E}">
        <p14:creationId xmlns:p14="http://schemas.microsoft.com/office/powerpoint/2010/main" val="3350357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blood–brain barrier allows the passage of water, some gases, and lipid soluble molecules by passive diffusion, as well as glucose and amino acids. On the other hand, the blood–brain barrier may prevent the entry of lipophilic, potential neurotoxins. With</a:t>
            </a:r>
            <a:r>
              <a:rPr lang="en-US" baseline="0" dirty="0" smtClean="0">
                <a:effectLst/>
              </a:rPr>
              <a:t> immaturity, kids are more susceptible to neurotoxicity. </a:t>
            </a:r>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7</a:t>
            </a:fld>
            <a:endParaRPr lang="en-US" dirty="0"/>
          </a:p>
        </p:txBody>
      </p:sp>
    </p:spTree>
    <p:extLst>
      <p:ext uri="{BB962C8B-B14F-4D97-AF65-F5344CB8AC3E}">
        <p14:creationId xmlns:p14="http://schemas.microsoft.com/office/powerpoint/2010/main" val="12317737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77</a:t>
            </a:fld>
            <a:endParaRPr lang="en-US" dirty="0"/>
          </a:p>
        </p:txBody>
      </p:sp>
    </p:spTree>
    <p:extLst>
      <p:ext uri="{BB962C8B-B14F-4D97-AF65-F5344CB8AC3E}">
        <p14:creationId xmlns:p14="http://schemas.microsoft.com/office/powerpoint/2010/main" val="16518203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78</a:t>
            </a:fld>
            <a:endParaRPr lang="en-US" dirty="0"/>
          </a:p>
        </p:txBody>
      </p:sp>
    </p:spTree>
    <p:extLst>
      <p:ext uri="{BB962C8B-B14F-4D97-AF65-F5344CB8AC3E}">
        <p14:creationId xmlns:p14="http://schemas.microsoft.com/office/powerpoint/2010/main" val="32100234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79</a:t>
            </a:fld>
            <a:endParaRPr lang="en-US" dirty="0"/>
          </a:p>
        </p:txBody>
      </p:sp>
    </p:spTree>
    <p:extLst>
      <p:ext uri="{BB962C8B-B14F-4D97-AF65-F5344CB8AC3E}">
        <p14:creationId xmlns:p14="http://schemas.microsoft.com/office/powerpoint/2010/main" val="2182714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80</a:t>
            </a:fld>
            <a:endParaRPr lang="en-US" dirty="0"/>
          </a:p>
        </p:txBody>
      </p:sp>
    </p:spTree>
    <p:extLst>
      <p:ext uri="{BB962C8B-B14F-4D97-AF65-F5344CB8AC3E}">
        <p14:creationId xmlns:p14="http://schemas.microsoft.com/office/powerpoint/2010/main" val="5665730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81</a:t>
            </a:fld>
            <a:endParaRPr lang="en-US" dirty="0"/>
          </a:p>
        </p:txBody>
      </p:sp>
    </p:spTree>
    <p:extLst>
      <p:ext uri="{BB962C8B-B14F-4D97-AF65-F5344CB8AC3E}">
        <p14:creationId xmlns:p14="http://schemas.microsoft.com/office/powerpoint/2010/main" val="5143637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82</a:t>
            </a:fld>
            <a:endParaRPr lang="en-US" dirty="0"/>
          </a:p>
        </p:txBody>
      </p:sp>
    </p:spTree>
    <p:extLst>
      <p:ext uri="{BB962C8B-B14F-4D97-AF65-F5344CB8AC3E}">
        <p14:creationId xmlns:p14="http://schemas.microsoft.com/office/powerpoint/2010/main" val="39209230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83</a:t>
            </a:fld>
            <a:endParaRPr lang="en-US" dirty="0"/>
          </a:p>
        </p:txBody>
      </p:sp>
    </p:spTree>
    <p:extLst>
      <p:ext uri="{BB962C8B-B14F-4D97-AF65-F5344CB8AC3E}">
        <p14:creationId xmlns:p14="http://schemas.microsoft.com/office/powerpoint/2010/main" val="1769920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84</a:t>
            </a:fld>
            <a:endParaRPr lang="en-US" dirty="0"/>
          </a:p>
        </p:txBody>
      </p:sp>
    </p:spTree>
    <p:extLst>
      <p:ext uri="{BB962C8B-B14F-4D97-AF65-F5344CB8AC3E}">
        <p14:creationId xmlns:p14="http://schemas.microsoft.com/office/powerpoint/2010/main" val="32416630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85</a:t>
            </a:fld>
            <a:endParaRPr lang="en-US" dirty="0"/>
          </a:p>
        </p:txBody>
      </p:sp>
    </p:spTree>
    <p:extLst>
      <p:ext uri="{BB962C8B-B14F-4D97-AF65-F5344CB8AC3E}">
        <p14:creationId xmlns:p14="http://schemas.microsoft.com/office/powerpoint/2010/main" val="16958545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86</a:t>
            </a:fld>
            <a:endParaRPr lang="en-US" dirty="0"/>
          </a:p>
        </p:txBody>
      </p:sp>
    </p:spTree>
    <p:extLst>
      <p:ext uri="{BB962C8B-B14F-4D97-AF65-F5344CB8AC3E}">
        <p14:creationId xmlns:p14="http://schemas.microsoft.com/office/powerpoint/2010/main" val="2294189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5% kids have life threatening condition</a:t>
            </a:r>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8</a:t>
            </a:fld>
            <a:endParaRPr lang="en-US" dirty="0"/>
          </a:p>
        </p:txBody>
      </p:sp>
    </p:spTree>
    <p:extLst>
      <p:ext uri="{BB962C8B-B14F-4D97-AF65-F5344CB8AC3E}">
        <p14:creationId xmlns:p14="http://schemas.microsoft.com/office/powerpoint/2010/main" val="4153007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mechanisms by which heat is lost 1) conduction, 2) convection, 3) radiation, and 4) evaporation. Conduction is the transfer of heat from one object to another by direct contact. </a:t>
            </a:r>
          </a:p>
          <a:p>
            <a:r>
              <a:rPr lang="en-US" dirty="0"/>
              <a:t>Convection occurs as heat is transferred from an object to the surrounding air</a:t>
            </a:r>
          </a:p>
          <a:p>
            <a:r>
              <a:rPr lang="en-US" dirty="0"/>
              <a:t>Radiation is the transfer of heat between two objects that are not in direct contact with each other.</a:t>
            </a:r>
          </a:p>
          <a:p>
            <a:r>
              <a:rPr lang="en-US" dirty="0"/>
              <a:t>Evaporation losses occur as moisture from body surfaces is lost to the environment.</a:t>
            </a:r>
          </a:p>
        </p:txBody>
      </p:sp>
      <p:sp>
        <p:nvSpPr>
          <p:cNvPr id="4" name="Slide Number Placeholder 3"/>
          <p:cNvSpPr>
            <a:spLocks noGrp="1"/>
          </p:cNvSpPr>
          <p:nvPr>
            <p:ph type="sldNum" sz="quarter" idx="10"/>
          </p:nvPr>
        </p:nvSpPr>
        <p:spPr/>
        <p:txBody>
          <a:bodyPr/>
          <a:lstStyle/>
          <a:p>
            <a:fld id="{ADF52716-61C6-4080-80C7-4344E9CAA919}" type="slidenum">
              <a:rPr lang="en-US" smtClean="0"/>
              <a:t>88</a:t>
            </a:fld>
            <a:endParaRPr lang="en-US" dirty="0"/>
          </a:p>
        </p:txBody>
      </p:sp>
    </p:spTree>
    <p:extLst>
      <p:ext uri="{BB962C8B-B14F-4D97-AF65-F5344CB8AC3E}">
        <p14:creationId xmlns:p14="http://schemas.microsoft.com/office/powerpoint/2010/main" val="300910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brown fats are metabolized in the presence of insufficient oxygen supply increased acid production will result. Rising amount of acids causes metabolic acidosis. Brown fat is great source of energy in neonate</a:t>
            </a:r>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89</a:t>
            </a:fld>
            <a:endParaRPr lang="en-US" dirty="0"/>
          </a:p>
        </p:txBody>
      </p:sp>
    </p:spTree>
    <p:extLst>
      <p:ext uri="{BB962C8B-B14F-4D97-AF65-F5344CB8AC3E}">
        <p14:creationId xmlns:p14="http://schemas.microsoft.com/office/powerpoint/2010/main" val="30705016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infant who has a body temperature greater than 37– 37.5ºC may be considered abnormally warm</a:t>
            </a:r>
          </a:p>
        </p:txBody>
      </p:sp>
      <p:sp>
        <p:nvSpPr>
          <p:cNvPr id="4" name="Slide Number Placeholder 3"/>
          <p:cNvSpPr>
            <a:spLocks noGrp="1"/>
          </p:cNvSpPr>
          <p:nvPr>
            <p:ph type="sldNum" sz="quarter" idx="10"/>
          </p:nvPr>
        </p:nvSpPr>
        <p:spPr/>
        <p:txBody>
          <a:bodyPr/>
          <a:lstStyle/>
          <a:p>
            <a:fld id="{ADF52716-61C6-4080-80C7-4344E9CAA919}" type="slidenum">
              <a:rPr lang="en-US" smtClean="0"/>
              <a:t>90</a:t>
            </a:fld>
            <a:endParaRPr lang="en-US" dirty="0"/>
          </a:p>
        </p:txBody>
      </p:sp>
    </p:spTree>
    <p:extLst>
      <p:ext uri="{BB962C8B-B14F-4D97-AF65-F5344CB8AC3E}">
        <p14:creationId xmlns:p14="http://schemas.microsoft.com/office/powerpoint/2010/main" val="36542545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91</a:t>
            </a:fld>
            <a:endParaRPr lang="en-US" dirty="0"/>
          </a:p>
        </p:txBody>
      </p:sp>
    </p:spTree>
    <p:extLst>
      <p:ext uri="{BB962C8B-B14F-4D97-AF65-F5344CB8AC3E}">
        <p14:creationId xmlns:p14="http://schemas.microsoft.com/office/powerpoint/2010/main" val="1356186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92</a:t>
            </a:fld>
            <a:endParaRPr lang="en-US" dirty="0"/>
          </a:p>
        </p:txBody>
      </p:sp>
    </p:spTree>
    <p:extLst>
      <p:ext uri="{BB962C8B-B14F-4D97-AF65-F5344CB8AC3E}">
        <p14:creationId xmlns:p14="http://schemas.microsoft.com/office/powerpoint/2010/main" val="28050277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93</a:t>
            </a:fld>
            <a:endParaRPr lang="en-US" dirty="0"/>
          </a:p>
        </p:txBody>
      </p:sp>
    </p:spTree>
    <p:extLst>
      <p:ext uri="{BB962C8B-B14F-4D97-AF65-F5344CB8AC3E}">
        <p14:creationId xmlns:p14="http://schemas.microsoft.com/office/powerpoint/2010/main" val="35993660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Neonates</a:t>
            </a:r>
            <a:r>
              <a:rPr lang="en-US" baseline="0" dirty="0" smtClean="0"/>
              <a:t> cannot always mount a febrile response – cannot rely on temperature as sole indicator</a:t>
            </a:r>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94</a:t>
            </a:fld>
            <a:endParaRPr lang="en-US" dirty="0"/>
          </a:p>
        </p:txBody>
      </p:sp>
    </p:spTree>
    <p:extLst>
      <p:ext uri="{BB962C8B-B14F-4D97-AF65-F5344CB8AC3E}">
        <p14:creationId xmlns:p14="http://schemas.microsoft.com/office/powerpoint/2010/main" val="7326867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95</a:t>
            </a:fld>
            <a:endParaRPr lang="en-US" dirty="0"/>
          </a:p>
        </p:txBody>
      </p:sp>
    </p:spTree>
    <p:extLst>
      <p:ext uri="{BB962C8B-B14F-4D97-AF65-F5344CB8AC3E}">
        <p14:creationId xmlns:p14="http://schemas.microsoft.com/office/powerpoint/2010/main" val="19389857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but 50% reduction in countries following the “Back To Sleep” campaigns</a:t>
            </a:r>
          </a:p>
          <a:p>
            <a:pPr eaLnBrk="1" hangingPunct="1"/>
            <a:r>
              <a:rPr lang="en-US" dirty="0" smtClean="0"/>
              <a:t>The mechanism of sudden death in the prone position may be an Increased Resistance to airflow, obstruction from displacement of the mandible compression of  nose in soft bedding or compromised blood supply to brain stem</a:t>
            </a:r>
          </a:p>
          <a:p>
            <a:endParaRPr lang="en-US" dirty="0"/>
          </a:p>
        </p:txBody>
      </p:sp>
      <p:sp>
        <p:nvSpPr>
          <p:cNvPr id="4" name="Slide Number Placeholder 3"/>
          <p:cNvSpPr>
            <a:spLocks noGrp="1"/>
          </p:cNvSpPr>
          <p:nvPr>
            <p:ph type="sldNum" sz="quarter" idx="10"/>
          </p:nvPr>
        </p:nvSpPr>
        <p:spPr/>
        <p:txBody>
          <a:bodyPr/>
          <a:lstStyle/>
          <a:p>
            <a:fld id="{ADF52716-61C6-4080-80C7-4344E9CAA919}" type="slidenum">
              <a:rPr lang="en-US" smtClean="0"/>
              <a:t>96</a:t>
            </a:fld>
            <a:endParaRPr lang="en-US" dirty="0"/>
          </a:p>
        </p:txBody>
      </p:sp>
    </p:spTree>
    <p:extLst>
      <p:ext uri="{BB962C8B-B14F-4D97-AF65-F5344CB8AC3E}">
        <p14:creationId xmlns:p14="http://schemas.microsoft.com/office/powerpoint/2010/main" val="19080764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97</a:t>
            </a:fld>
            <a:endParaRPr lang="en-US" dirty="0"/>
          </a:p>
        </p:txBody>
      </p:sp>
    </p:spTree>
    <p:extLst>
      <p:ext uri="{BB962C8B-B14F-4D97-AF65-F5344CB8AC3E}">
        <p14:creationId xmlns:p14="http://schemas.microsoft.com/office/powerpoint/2010/main" val="216226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9</a:t>
            </a:fld>
            <a:endParaRPr lang="en-US" dirty="0"/>
          </a:p>
        </p:txBody>
      </p:sp>
    </p:spTree>
    <p:extLst>
      <p:ext uri="{BB962C8B-B14F-4D97-AF65-F5344CB8AC3E}">
        <p14:creationId xmlns:p14="http://schemas.microsoft.com/office/powerpoint/2010/main" val="11697197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98</a:t>
            </a:fld>
            <a:endParaRPr lang="en-US" dirty="0"/>
          </a:p>
        </p:txBody>
      </p:sp>
    </p:spTree>
    <p:extLst>
      <p:ext uri="{BB962C8B-B14F-4D97-AF65-F5344CB8AC3E}">
        <p14:creationId xmlns:p14="http://schemas.microsoft.com/office/powerpoint/2010/main" val="38651767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99</a:t>
            </a:fld>
            <a:endParaRPr lang="en-US" dirty="0"/>
          </a:p>
        </p:txBody>
      </p:sp>
    </p:spTree>
    <p:extLst>
      <p:ext uri="{BB962C8B-B14F-4D97-AF65-F5344CB8AC3E}">
        <p14:creationId xmlns:p14="http://schemas.microsoft.com/office/powerpoint/2010/main" val="28608166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100</a:t>
            </a:fld>
            <a:endParaRPr lang="en-US" dirty="0"/>
          </a:p>
        </p:txBody>
      </p:sp>
    </p:spTree>
    <p:extLst>
      <p:ext uri="{BB962C8B-B14F-4D97-AF65-F5344CB8AC3E}">
        <p14:creationId xmlns:p14="http://schemas.microsoft.com/office/powerpoint/2010/main" val="14625629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101</a:t>
            </a:fld>
            <a:endParaRPr lang="en-US" dirty="0"/>
          </a:p>
        </p:txBody>
      </p:sp>
    </p:spTree>
    <p:extLst>
      <p:ext uri="{BB962C8B-B14F-4D97-AF65-F5344CB8AC3E}">
        <p14:creationId xmlns:p14="http://schemas.microsoft.com/office/powerpoint/2010/main" val="1144186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52716-61C6-4080-80C7-4344E9CAA919}" type="slidenum">
              <a:rPr lang="en-US" smtClean="0"/>
              <a:t>102</a:t>
            </a:fld>
            <a:endParaRPr lang="en-US" dirty="0"/>
          </a:p>
        </p:txBody>
      </p:sp>
    </p:spTree>
    <p:extLst>
      <p:ext uri="{BB962C8B-B14F-4D97-AF65-F5344CB8AC3E}">
        <p14:creationId xmlns:p14="http://schemas.microsoft.com/office/powerpoint/2010/main" val="2524103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1066800" y="3429000"/>
            <a:ext cx="4419600" cy="1524000"/>
          </a:xfrm>
        </p:spPr>
        <p:txBody>
          <a:bodyPr vert="horz"/>
          <a:lstStyle>
            <a:lvl1pPr>
              <a:defRPr sz="4800">
                <a:solidFill>
                  <a:schemeClr val="accent2">
                    <a:lumMod val="75000"/>
                  </a:schemeClr>
                </a:solidFill>
              </a:defRPr>
            </a:lvl1pPr>
          </a:lstStyle>
          <a:p>
            <a:r>
              <a:rPr lang="en-US" smtClean="0"/>
              <a:t>Click to edit Master title style</a:t>
            </a:r>
            <a:endParaRPr lang="en-US" dirty="0"/>
          </a:p>
        </p:txBody>
      </p:sp>
      <p:sp>
        <p:nvSpPr>
          <p:cNvPr id="16387" name="Rectangle 3"/>
          <p:cNvSpPr>
            <a:spLocks noGrp="1" noChangeArrowheads="1"/>
          </p:cNvSpPr>
          <p:nvPr>
            <p:ph type="subTitle" idx="1"/>
          </p:nvPr>
        </p:nvSpPr>
        <p:spPr>
          <a:xfrm>
            <a:off x="1905000" y="5334000"/>
            <a:ext cx="4114800" cy="533400"/>
          </a:xfrm>
        </p:spPr>
        <p:txBody>
          <a:bodyPr/>
          <a:lstStyle>
            <a:lvl1pPr marL="0" indent="0">
              <a:buFontTx/>
              <a:buNone/>
              <a:defRPr>
                <a:solidFill>
                  <a:schemeClr val="accent3">
                    <a:lumMod val="75000"/>
                  </a:schemeClr>
                </a:solidFill>
              </a:defRPr>
            </a:lvl1pPr>
          </a:lstStyle>
          <a:p>
            <a:r>
              <a:rPr lang="en-US"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vert="horz"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0">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0">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28600"/>
            <a:ext cx="1828800" cy="65532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228600"/>
            <a:ext cx="5334000" cy="6553200"/>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pPr algn="l" eaLnBrk="1" latinLnBrk="0" hangingPunct="1"/>
            <a:r>
              <a:rPr lang="en-US" smtClean="0"/>
              <a:t>2013/12/16</a:t>
            </a:r>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dirty="0">
              <a:solidFill>
                <a:schemeClr val="tx2">
                  <a:shade val="90000"/>
                </a:schemeClr>
              </a:solidFill>
            </a:endParaRPr>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r>
              <a:rPr kumimoji="0" lang="en-US" smtClean="0"/>
              <a:t>CityWide ED Orientation,June 2015</a:t>
            </a:r>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2013/12/16</a:t>
            </a:r>
            <a:endParaRPr lang="en-US"/>
          </a:p>
        </p:txBody>
      </p:sp>
      <p:sp>
        <p:nvSpPr>
          <p:cNvPr id="5" name="Footer Placeholder 4"/>
          <p:cNvSpPr>
            <a:spLocks noGrp="1"/>
          </p:cNvSpPr>
          <p:nvPr>
            <p:ph type="ftr" sz="quarter" idx="11"/>
          </p:nvPr>
        </p:nvSpPr>
        <p:spPr/>
        <p:txBody>
          <a:bodyPr/>
          <a:lstStyle>
            <a:extLst/>
          </a:lstStyle>
          <a:p>
            <a:r>
              <a:rPr kumimoji="0" lang="en-US" smtClean="0"/>
              <a:t>CityWide ED Orientation,June 2015</a:t>
            </a:r>
            <a:endParaRPr kumimoji="0" lang="en-US"/>
          </a:p>
        </p:txBody>
      </p:sp>
      <p:sp>
        <p:nvSpPr>
          <p:cNvPr id="6" name="Slide Number Placeholder 5"/>
          <p:cNvSpPr>
            <a:spLocks noGrp="1"/>
          </p:cNvSpPr>
          <p:nvPr>
            <p:ph type="sldNum" sz="quarter" idx="12"/>
          </p:nvPr>
        </p:nvSpPr>
        <p:spPr/>
        <p:txBody>
          <a:bodyPr/>
          <a:lstStyle>
            <a:extLst/>
          </a:lstStyle>
          <a:p>
            <a:fld id="{8C592886-E571-45D5-8B56-343DC94F8FA6}" type="slidenum">
              <a:rPr kumimoji="0" lang="en-US" smtClean="0"/>
              <a:t>‹#›</a:t>
            </a:fld>
            <a:endParaRPr kumimoji="0"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pPr algn="l" eaLnBrk="1" latinLnBrk="0" hangingPunct="1"/>
            <a:r>
              <a:rPr lang="en-US" smtClean="0"/>
              <a:t>2013/12/16</a:t>
            </a:r>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r>
              <a:rPr kumimoji="0" lang="en-US" smtClean="0"/>
              <a:t>CityWide ED Orientation,June 2015</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2013/12/16</a:t>
            </a:r>
            <a:endParaRPr lang="en-US"/>
          </a:p>
        </p:txBody>
      </p:sp>
      <p:sp>
        <p:nvSpPr>
          <p:cNvPr id="6" name="Footer Placeholder 5"/>
          <p:cNvSpPr>
            <a:spLocks noGrp="1"/>
          </p:cNvSpPr>
          <p:nvPr>
            <p:ph type="ftr" sz="quarter" idx="11"/>
          </p:nvPr>
        </p:nvSpPr>
        <p:spPr/>
        <p:txBody>
          <a:bodyPr/>
          <a:lstStyle>
            <a:extLst/>
          </a:lstStyle>
          <a:p>
            <a:r>
              <a:rPr kumimoji="0" lang="en-US" smtClean="0"/>
              <a:t>CityWide ED Orientation,June 2015</a:t>
            </a:r>
            <a:endParaRPr kumimoji="0" lang="en-US"/>
          </a:p>
        </p:txBody>
      </p:sp>
      <p:sp>
        <p:nvSpPr>
          <p:cNvPr id="7" name="Slide Number Placeholder 6"/>
          <p:cNvSpPr>
            <a:spLocks noGrp="1"/>
          </p:cNvSpPr>
          <p:nvPr>
            <p:ph type="sldNum" sz="quarter" idx="12"/>
          </p:nvPr>
        </p:nvSpPr>
        <p:spPr>
          <a:xfrm>
            <a:off x="8641080" y="6514568"/>
            <a:ext cx="464288" cy="274320"/>
          </a:xfrm>
        </p:spPr>
        <p:txBody>
          <a:bodyPr/>
          <a:lstStyle>
            <a:extLst/>
          </a:lstStyle>
          <a:p>
            <a:fld id="{8C592886-E571-45D5-8B56-343DC94F8FA6}" type="slidenum">
              <a:rPr kumimoji="0" lang="en-US" smtClean="0"/>
              <a:t>‹#›</a:t>
            </a:fld>
            <a:endParaRPr kumimoji="0"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2013/12/16</a:t>
            </a:r>
            <a:endParaRPr lang="en-US"/>
          </a:p>
        </p:txBody>
      </p:sp>
      <p:sp>
        <p:nvSpPr>
          <p:cNvPr id="8" name="Footer Placeholder 7"/>
          <p:cNvSpPr>
            <a:spLocks noGrp="1"/>
          </p:cNvSpPr>
          <p:nvPr>
            <p:ph type="ftr" sz="quarter" idx="11"/>
          </p:nvPr>
        </p:nvSpPr>
        <p:spPr/>
        <p:txBody>
          <a:bodyPr/>
          <a:lstStyle>
            <a:extLst/>
          </a:lstStyle>
          <a:p>
            <a:r>
              <a:rPr kumimoji="0" lang="en-US" smtClean="0"/>
              <a:t>CityWide ED Orientation,June 2015</a:t>
            </a:r>
            <a:endParaRPr kumimoji="0" lang="en-US"/>
          </a:p>
        </p:txBody>
      </p:sp>
      <p:sp>
        <p:nvSpPr>
          <p:cNvPr id="9" name="Slide Number Placeholder 8"/>
          <p:cNvSpPr>
            <a:spLocks noGrp="1"/>
          </p:cNvSpPr>
          <p:nvPr>
            <p:ph type="sldNum" sz="quarter" idx="12"/>
          </p:nvPr>
        </p:nvSpPr>
        <p:spPr>
          <a:xfrm>
            <a:off x="8641080" y="6514568"/>
            <a:ext cx="464288" cy="274320"/>
          </a:xfrm>
        </p:spPr>
        <p:txBody>
          <a:bodyPr/>
          <a:lstStyle>
            <a:extLst/>
          </a:lstStyle>
          <a:p>
            <a:fld id="{8C592886-E571-45D5-8B56-343DC94F8FA6}" type="slidenum">
              <a:rPr kumimoji="0" lang="en-US" smtClean="0"/>
              <a:t>‹#›</a:t>
            </a:fld>
            <a:endParaRPr kumimoji="0"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r>
              <a:rPr lang="en-US" smtClean="0"/>
              <a:t>2013/12/16</a:t>
            </a:r>
            <a:endParaRPr lang="en-US"/>
          </a:p>
        </p:txBody>
      </p:sp>
      <p:sp>
        <p:nvSpPr>
          <p:cNvPr id="4" name="Footer Placeholder 3"/>
          <p:cNvSpPr>
            <a:spLocks noGrp="1"/>
          </p:cNvSpPr>
          <p:nvPr>
            <p:ph type="ftr" sz="quarter" idx="11"/>
          </p:nvPr>
        </p:nvSpPr>
        <p:spPr/>
        <p:txBody>
          <a:bodyPr/>
          <a:lstStyle>
            <a:extLst/>
          </a:lstStyle>
          <a:p>
            <a:r>
              <a:rPr kumimoji="0" lang="en-US" smtClean="0"/>
              <a:t>CityWide ED Orientation,June 2015</a:t>
            </a:r>
            <a:endParaRPr kumimoji="0" lang="en-US"/>
          </a:p>
        </p:txBody>
      </p:sp>
      <p:sp>
        <p:nvSpPr>
          <p:cNvPr id="5" name="Slide Number Placeholder 4"/>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2013/12/16</a:t>
            </a:r>
            <a:endParaRPr lang="en-US"/>
          </a:p>
        </p:txBody>
      </p:sp>
      <p:sp>
        <p:nvSpPr>
          <p:cNvPr id="3" name="Footer Placeholder 2"/>
          <p:cNvSpPr>
            <a:spLocks noGrp="1"/>
          </p:cNvSpPr>
          <p:nvPr>
            <p:ph type="ftr" sz="quarter" idx="11"/>
          </p:nvPr>
        </p:nvSpPr>
        <p:spPr/>
        <p:txBody>
          <a:bodyPr/>
          <a:lstStyle>
            <a:extLst/>
          </a:lstStyle>
          <a:p>
            <a:r>
              <a:rPr kumimoji="0" lang="en-US" smtClean="0"/>
              <a:t>CityWide ED Orientation,June 2015</a:t>
            </a:r>
            <a:endParaRPr kumimoji="0" lang="en-US"/>
          </a:p>
        </p:txBody>
      </p:sp>
      <p:sp>
        <p:nvSpPr>
          <p:cNvPr id="4" name="Slide Number Placeholder 3"/>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38200" cy="6553200"/>
          </a:xfrm>
        </p:spPr>
        <p:txBody>
          <a:bodyPr/>
          <a:lstStyle>
            <a:lvl1pPr>
              <a:defRPr sz="48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lang="en-US" sz="2800" dirty="0" smtClean="0">
                <a:solidFill>
                  <a:schemeClr val="accent3">
                    <a:lumMod val="20000"/>
                    <a:lumOff val="80000"/>
                  </a:schemeClr>
                </a:solidFill>
                <a:latin typeface="Arial" charset="0"/>
              </a:defRPr>
            </a:lvl1pPr>
            <a:lvl2pPr>
              <a:defRPr sz="2400">
                <a:solidFill>
                  <a:schemeClr val="accent3">
                    <a:lumMod val="20000"/>
                    <a:lumOff val="80000"/>
                  </a:schemeClr>
                </a:solidFill>
              </a:defRPr>
            </a:lvl2pPr>
            <a:lvl3pPr>
              <a:defRPr sz="2000">
                <a:solidFill>
                  <a:schemeClr val="accent3">
                    <a:lumMod val="20000"/>
                    <a:lumOff val="80000"/>
                  </a:schemeClr>
                </a:solidFill>
              </a:defRPr>
            </a:lvl3pPr>
            <a:lvl4pPr>
              <a:defRPr sz="1800">
                <a:solidFill>
                  <a:schemeClr val="accent3">
                    <a:lumMod val="20000"/>
                    <a:lumOff val="80000"/>
                  </a:schemeClr>
                </a:solidFill>
              </a:defRPr>
            </a:lvl4pPr>
            <a:lvl5pPr>
              <a:defRPr sz="1800">
                <a:solidFill>
                  <a:schemeClr val="accent3">
                    <a:lumMod val="20000"/>
                    <a:lumOff val="8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pPr algn="l" eaLnBrk="1" latinLnBrk="0" hangingPunct="1"/>
            <a:r>
              <a:rPr lang="en-US" smtClean="0"/>
              <a:t>2013/12/16</a:t>
            </a:r>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r>
              <a:rPr kumimoji="0" lang="en-US" smtClean="0"/>
              <a:t>CityWide ED Orientation,June 2015</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pPr algn="l" eaLnBrk="1" latinLnBrk="0" hangingPunct="1"/>
            <a:r>
              <a:rPr lang="en-US" smtClean="0"/>
              <a:t>2013/12/16</a:t>
            </a:r>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r>
              <a:rPr kumimoji="0" lang="en-US" smtClean="0"/>
              <a:t>CityWide ED Orientation,June 2015</a:t>
            </a:r>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2013/12/16</a:t>
            </a:r>
            <a:endParaRPr lang="en-US"/>
          </a:p>
        </p:txBody>
      </p:sp>
      <p:sp>
        <p:nvSpPr>
          <p:cNvPr id="5" name="Footer Placeholder 4"/>
          <p:cNvSpPr>
            <a:spLocks noGrp="1"/>
          </p:cNvSpPr>
          <p:nvPr>
            <p:ph type="ftr" sz="quarter" idx="11"/>
          </p:nvPr>
        </p:nvSpPr>
        <p:spPr/>
        <p:txBody>
          <a:bodyPr/>
          <a:lstStyle>
            <a:extLst/>
          </a:lstStyle>
          <a:p>
            <a:r>
              <a:rPr kumimoji="0" lang="en-US" smtClean="0"/>
              <a:t>CityWide ED Orientation,June 2015</a:t>
            </a:r>
            <a:endParaRPr kumimoji="0" lang="en-US"/>
          </a:p>
        </p:txBody>
      </p:sp>
      <p:sp>
        <p:nvSpPr>
          <p:cNvPr id="6" name="Slide Number Placeholder 5"/>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2013/12/16</a:t>
            </a:r>
            <a:endParaRPr lang="en-US"/>
          </a:p>
        </p:txBody>
      </p:sp>
      <p:sp>
        <p:nvSpPr>
          <p:cNvPr id="5" name="Footer Placeholder 4"/>
          <p:cNvSpPr>
            <a:spLocks noGrp="1"/>
          </p:cNvSpPr>
          <p:nvPr>
            <p:ph type="ftr" sz="quarter" idx="11"/>
          </p:nvPr>
        </p:nvSpPr>
        <p:spPr/>
        <p:txBody>
          <a:bodyPr/>
          <a:lstStyle>
            <a:extLst/>
          </a:lstStyle>
          <a:p>
            <a:r>
              <a:rPr kumimoji="0" lang="en-US" smtClean="0"/>
              <a:t>CityWide ED Orientation,June 2015</a:t>
            </a:r>
            <a:endParaRPr kumimoji="0" lang="en-US"/>
          </a:p>
        </p:txBody>
      </p:sp>
      <p:sp>
        <p:nvSpPr>
          <p:cNvPr id="6" name="Slide Number Placeholder 5"/>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38200" cy="6553200"/>
          </a:xfrm>
        </p:spPr>
        <p:txBody>
          <a:bodyPr/>
          <a:lstStyle>
            <a:lvl1pPr>
              <a:defRPr sz="48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lang="en-US" sz="2800" dirty="0" smtClean="0">
                <a:solidFill>
                  <a:schemeClr val="tx1"/>
                </a:solidFill>
                <a:latin typeface="Arial" charset="0"/>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209800"/>
            <a:ext cx="7772400" cy="1362075"/>
          </a:xfrm>
        </p:spPr>
        <p:txBody>
          <a:bodyPr vert="horz"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685800"/>
            <a:ext cx="7772400" cy="1500187"/>
          </a:xfrm>
        </p:spPr>
        <p:txBody>
          <a:bodyPr anchor="b"/>
          <a:lstStyle>
            <a:lvl1pPr marL="0" indent="0">
              <a:buNone/>
              <a:defRPr sz="2000">
                <a:solidFill>
                  <a:schemeClr val="accent2">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62000" cy="6553200"/>
          </a:xfrm>
        </p:spPr>
        <p:txBody>
          <a:bodyPr/>
          <a:lstStyle>
            <a:lvl1pPr>
              <a:defRPr sz="4800"/>
            </a:lvl1pPr>
          </a:lstStyle>
          <a:p>
            <a:r>
              <a:rPr lang="en-US" smtClean="0"/>
              <a:t>Click to edit Master title style</a:t>
            </a:r>
            <a:endParaRPr lang="en-US" dirty="0"/>
          </a:p>
        </p:txBody>
      </p:sp>
      <p:sp>
        <p:nvSpPr>
          <p:cNvPr id="3" name="Content Placeholder 2"/>
          <p:cNvSpPr>
            <a:spLocks noGrp="1"/>
          </p:cNvSpPr>
          <p:nvPr>
            <p:ph sz="half" idx="1"/>
          </p:nvPr>
        </p:nvSpPr>
        <p:spPr>
          <a:xfrm>
            <a:off x="1524000" y="304800"/>
            <a:ext cx="2933700" cy="6248400"/>
          </a:xfrm>
        </p:spPr>
        <p:txBody>
          <a:bodyPr/>
          <a:lstStyle>
            <a:lvl1pPr>
              <a:defRPr sz="2800">
                <a:solidFill>
                  <a:schemeClr val="accent3">
                    <a:lumMod val="20000"/>
                    <a:lumOff val="80000"/>
                  </a:schemeClr>
                </a:solidFill>
              </a:defRPr>
            </a:lvl1pPr>
            <a:lvl2pPr>
              <a:defRPr sz="2400">
                <a:solidFill>
                  <a:schemeClr val="accent3">
                    <a:lumMod val="20000"/>
                    <a:lumOff val="80000"/>
                  </a:schemeClr>
                </a:solidFill>
              </a:defRPr>
            </a:lvl2pPr>
            <a:lvl3pPr>
              <a:defRPr sz="2000">
                <a:solidFill>
                  <a:schemeClr val="accent3">
                    <a:lumMod val="20000"/>
                    <a:lumOff val="80000"/>
                  </a:schemeClr>
                </a:solidFill>
              </a:defRPr>
            </a:lvl3pPr>
            <a:lvl4pPr>
              <a:defRPr sz="1800">
                <a:solidFill>
                  <a:schemeClr val="accent3">
                    <a:lumMod val="20000"/>
                    <a:lumOff val="80000"/>
                  </a:schemeClr>
                </a:solidFill>
              </a:defRPr>
            </a:lvl4pPr>
            <a:lvl5pPr>
              <a:defRPr sz="1800">
                <a:solidFill>
                  <a:schemeClr val="accent3">
                    <a:lumMod val="20000"/>
                    <a:lumOff val="80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10100" y="304800"/>
            <a:ext cx="2933700" cy="6248400"/>
          </a:xfrm>
        </p:spPr>
        <p:txBody>
          <a:bodyPr/>
          <a:lstStyle>
            <a:lvl1pPr>
              <a:defRPr sz="2800">
                <a:solidFill>
                  <a:schemeClr val="accent3">
                    <a:lumMod val="20000"/>
                    <a:lumOff val="80000"/>
                  </a:schemeClr>
                </a:solidFill>
              </a:defRPr>
            </a:lvl1pPr>
            <a:lvl2pPr>
              <a:defRPr sz="2400">
                <a:solidFill>
                  <a:schemeClr val="accent3">
                    <a:lumMod val="20000"/>
                    <a:lumOff val="80000"/>
                  </a:schemeClr>
                </a:solidFill>
              </a:defRPr>
            </a:lvl2pPr>
            <a:lvl3pPr>
              <a:defRPr sz="2000">
                <a:solidFill>
                  <a:schemeClr val="accent3">
                    <a:lumMod val="20000"/>
                    <a:lumOff val="80000"/>
                  </a:schemeClr>
                </a:solidFill>
              </a:defRPr>
            </a:lvl3pPr>
            <a:lvl4pPr>
              <a:defRPr sz="1800">
                <a:solidFill>
                  <a:schemeClr val="accent3">
                    <a:lumMod val="20000"/>
                    <a:lumOff val="80000"/>
                  </a:schemeClr>
                </a:solidFill>
              </a:defRPr>
            </a:lvl4pPr>
            <a:lvl5pPr>
              <a:defRPr sz="1800">
                <a:solidFill>
                  <a:schemeClr val="accent3">
                    <a:lumMod val="20000"/>
                    <a:lumOff val="80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6705600" cy="1143000"/>
          </a:xfrm>
        </p:spPr>
        <p:txBody>
          <a:bodyPr vert="horz"/>
          <a:lstStyle>
            <a:lvl1pPr algn="ctr">
              <a:defRPr sz="4800"/>
            </a:lvl1pPr>
          </a:lstStyle>
          <a:p>
            <a:r>
              <a:rPr lang="en-US" smtClean="0"/>
              <a:t>Click to edit Master title style</a:t>
            </a:r>
            <a:endParaRPr lang="en-US" dirty="0"/>
          </a:p>
        </p:txBody>
      </p:sp>
      <p:sp>
        <p:nvSpPr>
          <p:cNvPr id="3" name="Text Placeholder 2"/>
          <p:cNvSpPr>
            <a:spLocks noGrp="1"/>
          </p:cNvSpPr>
          <p:nvPr>
            <p:ph type="body" idx="1"/>
          </p:nvPr>
        </p:nvSpPr>
        <p:spPr>
          <a:xfrm>
            <a:off x="1143000" y="1535113"/>
            <a:ext cx="3354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174875"/>
            <a:ext cx="3354388" cy="3951288"/>
          </a:xfrm>
        </p:spPr>
        <p:txBody>
          <a:bodyPr/>
          <a:lstStyle>
            <a:lvl1pPr>
              <a:defRPr sz="2400">
                <a:solidFill>
                  <a:schemeClr val="accent3">
                    <a:lumMod val="20000"/>
                    <a:lumOff val="80000"/>
                  </a:schemeClr>
                </a:solidFill>
              </a:defRPr>
            </a:lvl1pPr>
            <a:lvl2pPr>
              <a:defRPr sz="2000">
                <a:solidFill>
                  <a:schemeClr val="accent3">
                    <a:lumMod val="20000"/>
                    <a:lumOff val="80000"/>
                  </a:schemeClr>
                </a:solidFill>
              </a:defRPr>
            </a:lvl2pPr>
            <a:lvl3pPr>
              <a:defRPr sz="1800">
                <a:solidFill>
                  <a:schemeClr val="accent3">
                    <a:lumMod val="20000"/>
                    <a:lumOff val="80000"/>
                  </a:schemeClr>
                </a:solidFill>
              </a:defRPr>
            </a:lvl3pPr>
            <a:lvl4pPr>
              <a:defRPr sz="1600">
                <a:solidFill>
                  <a:schemeClr val="accent3">
                    <a:lumMod val="20000"/>
                    <a:lumOff val="80000"/>
                  </a:schemeClr>
                </a:solidFill>
              </a:defRPr>
            </a:lvl4pPr>
            <a:lvl5pPr>
              <a:defRPr sz="1600">
                <a:solidFill>
                  <a:schemeClr val="accent3">
                    <a:lumMod val="20000"/>
                    <a:lumOff val="80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72001" y="1535113"/>
            <a:ext cx="327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0" y="2133600"/>
            <a:ext cx="3203575" cy="3951288"/>
          </a:xfrm>
        </p:spPr>
        <p:txBody>
          <a:bodyPr/>
          <a:lstStyle>
            <a:lvl1pPr>
              <a:defRPr sz="2400">
                <a:solidFill>
                  <a:schemeClr val="accent3">
                    <a:lumMod val="20000"/>
                    <a:lumOff val="80000"/>
                  </a:schemeClr>
                </a:solidFill>
              </a:defRPr>
            </a:lvl1pPr>
            <a:lvl2pPr>
              <a:defRPr sz="2000">
                <a:solidFill>
                  <a:schemeClr val="accent3">
                    <a:lumMod val="20000"/>
                    <a:lumOff val="80000"/>
                  </a:schemeClr>
                </a:solidFill>
              </a:defRPr>
            </a:lvl2pPr>
            <a:lvl3pPr>
              <a:defRPr sz="1800">
                <a:solidFill>
                  <a:schemeClr val="accent3">
                    <a:lumMod val="20000"/>
                    <a:lumOff val="80000"/>
                  </a:schemeClr>
                </a:solidFill>
              </a:defRPr>
            </a:lvl3pPr>
            <a:lvl4pPr>
              <a:defRPr sz="1600">
                <a:solidFill>
                  <a:schemeClr val="accent3">
                    <a:lumMod val="20000"/>
                    <a:lumOff val="80000"/>
                  </a:schemeClr>
                </a:solidFill>
              </a:defRPr>
            </a:lvl4pPr>
            <a:lvl5pPr>
              <a:defRPr sz="1600">
                <a:solidFill>
                  <a:schemeClr val="accent3">
                    <a:lumMod val="20000"/>
                    <a:lumOff val="80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273050"/>
            <a:ext cx="2322513" cy="1162050"/>
          </a:xfrm>
        </p:spPr>
        <p:txBody>
          <a:bodyPr vert="horz"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4197350" cy="5853113"/>
          </a:xfrm>
        </p:spPr>
        <p:txBody>
          <a:bodyPr/>
          <a:lstStyle>
            <a:lvl1pPr>
              <a:defRPr sz="3200">
                <a:solidFill>
                  <a:schemeClr val="accent3">
                    <a:lumMod val="20000"/>
                    <a:lumOff val="80000"/>
                  </a:schemeClr>
                </a:solidFill>
              </a:defRPr>
            </a:lvl1pPr>
            <a:lvl2pPr>
              <a:defRPr sz="2800">
                <a:solidFill>
                  <a:schemeClr val="accent3">
                    <a:lumMod val="20000"/>
                    <a:lumOff val="80000"/>
                  </a:schemeClr>
                </a:solidFill>
              </a:defRPr>
            </a:lvl2pPr>
            <a:lvl3pPr>
              <a:defRPr sz="2400">
                <a:solidFill>
                  <a:schemeClr val="accent3">
                    <a:lumMod val="20000"/>
                    <a:lumOff val="80000"/>
                  </a:schemeClr>
                </a:solidFill>
              </a:defRPr>
            </a:lvl3pPr>
            <a:lvl4pPr>
              <a:defRPr sz="2000">
                <a:solidFill>
                  <a:schemeClr val="accent3">
                    <a:lumMod val="20000"/>
                    <a:lumOff val="80000"/>
                  </a:schemeClr>
                </a:solidFill>
              </a:defRPr>
            </a:lvl4pPr>
            <a:lvl5pPr>
              <a:defRPr sz="2000">
                <a:solidFill>
                  <a:schemeClr val="accent3">
                    <a:lumMod val="20000"/>
                    <a:lumOff val="80000"/>
                  </a:schemeClr>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1435100"/>
            <a:ext cx="23225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228600" y="228600"/>
            <a:ext cx="990600" cy="6553200"/>
          </a:xfrm>
          <a:prstGeom prst="rect">
            <a:avLst/>
          </a:prstGeom>
          <a:noFill/>
          <a:ln w="9525">
            <a:noFill/>
            <a:miter lim="800000"/>
            <a:headEnd/>
            <a:tailEnd/>
          </a:ln>
          <a:effectLst/>
        </p:spPr>
        <p:txBody>
          <a:bodyPr vert="eaVert" wrap="square" lIns="91440" tIns="45720" rIns="91440" bIns="45720" numCol="1" anchor="ctr" anchorCtr="0" compatLnSpc="1">
            <a:prstTxWarp prst="textNoShape">
              <a:avLst/>
            </a:prstTxWarp>
          </a:bodyPr>
          <a:lstStyle/>
          <a:p>
            <a:pPr lvl="0"/>
            <a:r>
              <a:rPr lang="en-US" dirty="0" smtClean="0"/>
              <a:t>Your Topic Goes Here</a:t>
            </a:r>
          </a:p>
        </p:txBody>
      </p:sp>
      <p:sp>
        <p:nvSpPr>
          <p:cNvPr id="10243" name="Rectangle 3"/>
          <p:cNvSpPr>
            <a:spLocks noGrp="1" noChangeArrowheads="1"/>
          </p:cNvSpPr>
          <p:nvPr>
            <p:ph type="body" idx="1"/>
          </p:nvPr>
        </p:nvSpPr>
        <p:spPr bwMode="auto">
          <a:xfrm>
            <a:off x="1524000" y="304800"/>
            <a:ext cx="6019800" cy="6248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Your Subtopics Go Here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6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rtl="0" eaLnBrk="1" fontAlgn="base" hangingPunct="1">
        <a:spcBef>
          <a:spcPct val="0"/>
        </a:spcBef>
        <a:spcAft>
          <a:spcPct val="0"/>
        </a:spcAft>
        <a:defRPr sz="5400">
          <a:solidFill>
            <a:schemeClr val="accent2">
              <a:lumMod val="75000"/>
            </a:schemeClr>
          </a:solidFill>
          <a:latin typeface="+mj-lt"/>
          <a:ea typeface="+mj-ea"/>
          <a:cs typeface="+mj-cs"/>
        </a:defRPr>
      </a:lvl1pPr>
      <a:lvl2pPr algn="l" rtl="0" eaLnBrk="1" fontAlgn="base" hangingPunct="1">
        <a:spcBef>
          <a:spcPct val="0"/>
        </a:spcBef>
        <a:spcAft>
          <a:spcPct val="0"/>
        </a:spcAft>
        <a:defRPr sz="5400">
          <a:solidFill>
            <a:srgbClr val="5E1D10"/>
          </a:solidFill>
          <a:latin typeface="Impact" pitchFamily="34" charset="0"/>
        </a:defRPr>
      </a:lvl2pPr>
      <a:lvl3pPr algn="l" rtl="0" eaLnBrk="1" fontAlgn="base" hangingPunct="1">
        <a:spcBef>
          <a:spcPct val="0"/>
        </a:spcBef>
        <a:spcAft>
          <a:spcPct val="0"/>
        </a:spcAft>
        <a:defRPr sz="5400">
          <a:solidFill>
            <a:srgbClr val="5E1D10"/>
          </a:solidFill>
          <a:latin typeface="Impact" pitchFamily="34" charset="0"/>
        </a:defRPr>
      </a:lvl3pPr>
      <a:lvl4pPr algn="l" rtl="0" eaLnBrk="1" fontAlgn="base" hangingPunct="1">
        <a:spcBef>
          <a:spcPct val="0"/>
        </a:spcBef>
        <a:spcAft>
          <a:spcPct val="0"/>
        </a:spcAft>
        <a:defRPr sz="5400">
          <a:solidFill>
            <a:srgbClr val="5E1D10"/>
          </a:solidFill>
          <a:latin typeface="Impact" pitchFamily="34" charset="0"/>
        </a:defRPr>
      </a:lvl4pPr>
      <a:lvl5pPr algn="l" rtl="0" eaLnBrk="1" fontAlgn="base" hangingPunct="1">
        <a:spcBef>
          <a:spcPct val="0"/>
        </a:spcBef>
        <a:spcAft>
          <a:spcPct val="0"/>
        </a:spcAft>
        <a:defRPr sz="5400">
          <a:solidFill>
            <a:srgbClr val="5E1D10"/>
          </a:solidFill>
          <a:latin typeface="Impact" pitchFamily="34" charset="0"/>
        </a:defRPr>
      </a:lvl5pPr>
      <a:lvl6pPr marL="457200" algn="l" rtl="0" eaLnBrk="1" fontAlgn="base" hangingPunct="1">
        <a:spcBef>
          <a:spcPct val="0"/>
        </a:spcBef>
        <a:spcAft>
          <a:spcPct val="0"/>
        </a:spcAft>
        <a:defRPr sz="5400">
          <a:solidFill>
            <a:srgbClr val="5E1D10"/>
          </a:solidFill>
          <a:latin typeface="Impact" pitchFamily="34" charset="0"/>
        </a:defRPr>
      </a:lvl6pPr>
      <a:lvl7pPr marL="914400" algn="l" rtl="0" eaLnBrk="1" fontAlgn="base" hangingPunct="1">
        <a:spcBef>
          <a:spcPct val="0"/>
        </a:spcBef>
        <a:spcAft>
          <a:spcPct val="0"/>
        </a:spcAft>
        <a:defRPr sz="5400">
          <a:solidFill>
            <a:srgbClr val="5E1D10"/>
          </a:solidFill>
          <a:latin typeface="Impact" pitchFamily="34" charset="0"/>
        </a:defRPr>
      </a:lvl7pPr>
      <a:lvl8pPr marL="1371600" algn="l" rtl="0" eaLnBrk="1" fontAlgn="base" hangingPunct="1">
        <a:spcBef>
          <a:spcPct val="0"/>
        </a:spcBef>
        <a:spcAft>
          <a:spcPct val="0"/>
        </a:spcAft>
        <a:defRPr sz="5400">
          <a:solidFill>
            <a:srgbClr val="5E1D10"/>
          </a:solidFill>
          <a:latin typeface="Impact" pitchFamily="34" charset="0"/>
        </a:defRPr>
      </a:lvl8pPr>
      <a:lvl9pPr marL="1828800" algn="l" rtl="0" eaLnBrk="1" fontAlgn="base" hangingPunct="1">
        <a:spcBef>
          <a:spcPct val="0"/>
        </a:spcBef>
        <a:spcAft>
          <a:spcPct val="0"/>
        </a:spcAft>
        <a:defRPr sz="5400">
          <a:solidFill>
            <a:srgbClr val="5E1D10"/>
          </a:solidFill>
          <a:latin typeface="Impact" pitchFamily="34" charset="0"/>
        </a:defRPr>
      </a:lvl9pPr>
    </p:titleStyle>
    <p:bodyStyle>
      <a:lvl1pPr marL="342900" indent="-342900" algn="l" rtl="0" eaLnBrk="1" fontAlgn="base" hangingPunct="1">
        <a:spcBef>
          <a:spcPct val="20000"/>
        </a:spcBef>
        <a:spcAft>
          <a:spcPct val="0"/>
        </a:spcAft>
        <a:buChar char="•"/>
        <a:defRPr sz="2000">
          <a:solidFill>
            <a:schemeClr val="accent3">
              <a:lumMod val="20000"/>
              <a:lumOff val="80000"/>
            </a:schemeClr>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Arial" charset="0"/>
        </a:defRPr>
      </a:lvl2pPr>
      <a:lvl3pPr marL="1143000" indent="-228600" algn="l" rtl="0" eaLnBrk="1" fontAlgn="base" hangingPunct="1">
        <a:spcBef>
          <a:spcPct val="20000"/>
        </a:spcBef>
        <a:spcAft>
          <a:spcPct val="0"/>
        </a:spcAft>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pPr algn="r" eaLnBrk="1" latinLnBrk="0" hangingPunct="1"/>
            <a:r>
              <a:rPr kumimoji="0" lang="en-US" sz="1300" smtClean="0">
                <a:solidFill>
                  <a:schemeClr val="bg2">
                    <a:tint val="60000"/>
                    <a:satMod val="155000"/>
                  </a:schemeClr>
                </a:solidFill>
              </a:rPr>
              <a:t>CityWide ED Orientation,June 2015</a:t>
            </a:r>
            <a:endParaRPr kumimoji="0" lang="en-US" sz="1300" dirty="0">
              <a:solidFill>
                <a:schemeClr val="bg2">
                  <a:tint val="60000"/>
                  <a:satMod val="155000"/>
                </a:schemeClr>
              </a:solidFill>
            </a:endParaRPr>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pPr algn="l" eaLnBrk="1" latinLnBrk="0" hangingPunct="1"/>
            <a:r>
              <a:rPr lang="en-US" smtClean="0"/>
              <a:t>2013/12/16</a:t>
            </a:r>
            <a:endParaRPr lang="en-US" sz="1300" dirty="0">
              <a:solidFill>
                <a:schemeClr val="bg2">
                  <a:tint val="60000"/>
                  <a:satMod val="155000"/>
                </a:schemeClr>
              </a:solidFill>
            </a:endParaRPr>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pPr algn="r" eaLnBrk="1" latinLnBrk="0" hangingPunct="1"/>
            <a:fld id="{8C592886-E571-45D5-8B56-343DC94F8FA6}" type="slidenum">
              <a:rPr kumimoji="0" lang="en-US" smtClean="0"/>
              <a:t>‹#›</a:t>
            </a:fld>
            <a:endParaRPr kumimoji="0" lang="en-US" sz="1600" b="1" dirty="0">
              <a:solidFill>
                <a:schemeClr val="tx2">
                  <a:shade val="90000"/>
                </a:schemeClr>
              </a:solidFill>
              <a:effectLst/>
            </a:endParaRPr>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8" Type="http://schemas.openxmlformats.org/officeDocument/2006/relationships/hyperlink" Target="http://www.youtube.com/watch?feature=player_detailpage&amp;v=1Enq2BvX9aw" TargetMode="External"/><Relationship Id="rId3" Type="http://schemas.openxmlformats.org/officeDocument/2006/relationships/hyperlink" Target="http://www.animationfactory.com/" TargetMode="External"/><Relationship Id="rId7" Type="http://schemas.openxmlformats.org/officeDocument/2006/relationships/hyperlink" Target="http://www.youtube.com/watch?v=Hv68EQ3tCBI" TargetMode="External"/><Relationship Id="rId12" Type="http://schemas.openxmlformats.org/officeDocument/2006/relationships/hyperlink" Target="http://www.youtube.com/watch?v=OxDj_QaTk44&amp;feature=player_detailpage" TargetMode="External"/><Relationship Id="rId2" Type="http://schemas.openxmlformats.org/officeDocument/2006/relationships/notesSlide" Target="../notesSlides/notesSlide93.xml"/><Relationship Id="rId1" Type="http://schemas.openxmlformats.org/officeDocument/2006/relationships/slideLayout" Target="../slideLayouts/slideLayout18.xml"/><Relationship Id="rId6" Type="http://schemas.openxmlformats.org/officeDocument/2006/relationships/hyperlink" Target="http://www.youtube.com/watch?v=Jc8w2USNZ3A" TargetMode="External"/><Relationship Id="rId11" Type="http://schemas.openxmlformats.org/officeDocument/2006/relationships/hyperlink" Target="http://www.youtube.com/watch?feature=player_detailpage&amp;v=wuvn-vp5InE&amp;list=PLKe1ajRQjBf0i8Qu49H7uRmchroFYXvih" TargetMode="External"/><Relationship Id="rId5" Type="http://schemas.openxmlformats.org/officeDocument/2006/relationships/hyperlink" Target="http://www.youtube.com/watch?v=nr0BH_4jylk&amp;feature=player_detailpage" TargetMode="External"/><Relationship Id="rId10" Type="http://schemas.openxmlformats.org/officeDocument/2006/relationships/hyperlink" Target="http://www.youtube.com/watch?v=TIV460AQUWk&amp;feature=player_detailpage" TargetMode="External"/><Relationship Id="rId4" Type="http://schemas.openxmlformats.org/officeDocument/2006/relationships/hyperlink" Target="http://www.youtube.com/watch?feature=player_detailpage&amp;v=q0bHwMayCJY" TargetMode="External"/><Relationship Id="rId9" Type="http://schemas.openxmlformats.org/officeDocument/2006/relationships/hyperlink" Target="http://www.youtube.com/watch?v=Qbn1Zw5CTbA&amp;feature=player_detailpage"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emedicine.medscape.com/article/1833578-overview#aw2aab6b2b3" TargetMode="External"/><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5.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9.xml"/><Relationship Id="rId1" Type="http://schemas.openxmlformats.org/officeDocument/2006/relationships/slideLayout" Target="../slideLayouts/slideLayout18.xml"/><Relationship Id="rId5" Type="http://schemas.openxmlformats.org/officeDocument/2006/relationships/image" Target="../media/image47.jpeg"/><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ctrTitle"/>
          </p:nvPr>
        </p:nvSpPr>
        <p:spPr>
          <a:xfrm>
            <a:off x="762000" y="2209800"/>
            <a:ext cx="4953000" cy="3962400"/>
          </a:xfrm>
        </p:spPr>
        <p:txBody>
          <a:bodyPr/>
          <a:lstStyle/>
          <a:p>
            <a:r>
              <a:rPr lang="en-US" sz="6600" dirty="0">
                <a:solidFill>
                  <a:srgbClr val="FFC000"/>
                </a:solidFill>
              </a:rPr>
              <a:t>Paediatric </a:t>
            </a:r>
            <a:r>
              <a:rPr lang="en-US" sz="6600" dirty="0">
                <a:solidFill>
                  <a:srgbClr val="FF0000"/>
                </a:solidFill>
              </a:rPr>
              <a:t>Emergency</a:t>
            </a:r>
            <a:r>
              <a:rPr lang="en-US" sz="6600" dirty="0">
                <a:solidFill>
                  <a:srgbClr val="FFC000"/>
                </a:solidFill>
              </a:rPr>
              <a:t> Nursing</a:t>
            </a:r>
            <a:endParaRPr lang="en-US" sz="6600" dirty="0"/>
          </a:p>
        </p:txBody>
      </p:sp>
      <p:sp>
        <p:nvSpPr>
          <p:cNvPr id="2" name="Footer Placeholder 1"/>
          <p:cNvSpPr>
            <a:spLocks noGrp="1"/>
          </p:cNvSpPr>
          <p:nvPr>
            <p:ph type="ftr" sz="quarter" idx="12"/>
          </p:nvPr>
        </p:nvSpPr>
        <p:spPr/>
        <p:txBody>
          <a:bodyPr/>
          <a:lstStyle/>
          <a:p>
            <a:r>
              <a:rPr kumimoji="0" lang="en-US" smtClean="0"/>
              <a:t>CityWide ED Orientation,June 2015</a:t>
            </a:r>
            <a:endParaRPr kumimoji="0"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08373">
            <a:off x="6172200" y="4114800"/>
            <a:ext cx="22860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981200"/>
            <a:ext cx="2143125" cy="206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57200"/>
            <a:ext cx="27622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59512">
            <a:off x="3657600" y="838200"/>
            <a:ext cx="24955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334000"/>
            <a:ext cx="220980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57204">
            <a:off x="7066497" y="538818"/>
            <a:ext cx="1403351" cy="1601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354849">
            <a:off x="219075" y="2207638"/>
            <a:ext cx="1304925" cy="182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l"/>
            <a:r>
              <a:rPr lang="en-US" sz="6000" dirty="0" smtClean="0">
                <a:solidFill>
                  <a:srgbClr val="FFC000"/>
                </a:solidFill>
              </a:rPr>
              <a:t>Primary Assessment</a:t>
            </a:r>
            <a:endParaRPr lang="en-US" sz="6000" dirty="0">
              <a:solidFill>
                <a:srgbClr val="FFC000"/>
              </a:solidFill>
            </a:endParaRPr>
          </a:p>
        </p:txBody>
      </p:sp>
      <p:sp>
        <p:nvSpPr>
          <p:cNvPr id="6" name="Footer Placeholder 5"/>
          <p:cNvSpPr>
            <a:spLocks noGrp="1"/>
          </p:cNvSpPr>
          <p:nvPr>
            <p:ph type="ftr" sz="quarter" idx="11"/>
          </p:nvPr>
        </p:nvSpPr>
        <p:spPr/>
        <p:txBody>
          <a:bodyPr/>
          <a:lstStyle/>
          <a:p>
            <a:r>
              <a:rPr kumimoji="0" lang="en-US" smtClean="0"/>
              <a:t>CityWide ED Orientation,June 2015</a:t>
            </a:r>
            <a:endParaRPr kumimoji="0" lang="en-US"/>
          </a:p>
        </p:txBody>
      </p:sp>
      <p:sp>
        <p:nvSpPr>
          <p:cNvPr id="4" name="Rectangle 4"/>
          <p:cNvSpPr txBox="1">
            <a:spLocks noChangeArrowheads="1"/>
          </p:cNvSpPr>
          <p:nvPr/>
        </p:nvSpPr>
        <p:spPr bwMode="auto">
          <a:xfrm>
            <a:off x="533400" y="1886743"/>
            <a:ext cx="7772400"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lang="en-US" sz="2800" dirty="0" smtClean="0">
                <a:solidFill>
                  <a:schemeClr val="tx1"/>
                </a:solidFill>
                <a:latin typeface="Arial" charset="0"/>
                <a:ea typeface="+mn-ea"/>
                <a:cs typeface="+mn-cs"/>
              </a:defRPr>
            </a:lvl1pPr>
            <a:lvl2pPr marL="742950" indent="-285750" algn="l" rtl="0" eaLnBrk="1" fontAlgn="base" hangingPunct="1">
              <a:spcBef>
                <a:spcPct val="20000"/>
              </a:spcBef>
              <a:spcAft>
                <a:spcPct val="0"/>
              </a:spcAft>
              <a:buChar char="–"/>
              <a:defRPr sz="2400">
                <a:solidFill>
                  <a:schemeClr val="tx1"/>
                </a:solidFill>
                <a:latin typeface="Arial" charset="0"/>
              </a:defRPr>
            </a:lvl2pPr>
            <a:lvl3pPr marL="1143000" indent="-228600" algn="l" rtl="0" eaLnBrk="1" fontAlgn="base" hangingPunct="1">
              <a:spcBef>
                <a:spcPct val="20000"/>
              </a:spcBef>
              <a:spcAft>
                <a:spcPct val="0"/>
              </a:spcAft>
              <a:buChar char="•"/>
              <a:defRPr sz="2000">
                <a:solidFill>
                  <a:schemeClr val="tx1"/>
                </a:solidFill>
                <a:latin typeface="Arial" charset="0"/>
              </a:defRPr>
            </a:lvl3pPr>
            <a:lvl4pPr marL="1600200" indent="-228600" algn="l" rtl="0" eaLnBrk="1" fontAlgn="base" hangingPunct="1">
              <a:spcBef>
                <a:spcPct val="20000"/>
              </a:spcBef>
              <a:spcAft>
                <a:spcPct val="0"/>
              </a:spcAft>
              <a:buChar char="–"/>
              <a:defRPr sz="1800">
                <a:solidFill>
                  <a:schemeClr val="tx1"/>
                </a:solidFill>
                <a:latin typeface="Arial" charset="0"/>
              </a:defRPr>
            </a:lvl4pPr>
            <a:lvl5pPr marL="2057400" indent="-228600" algn="l" rtl="0" eaLnBrk="1" fontAlgn="base" hangingPunct="1">
              <a:spcBef>
                <a:spcPct val="20000"/>
              </a:spcBef>
              <a:spcAft>
                <a:spcPct val="0"/>
              </a:spcAft>
              <a:buChar char="»"/>
              <a:defRPr sz="18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pt-BR" sz="4800" dirty="0" smtClean="0">
                <a:solidFill>
                  <a:srgbClr val="FFC000"/>
                </a:solidFill>
                <a:latin typeface="+mj-lt"/>
              </a:rPr>
              <a:t>A - Airway</a:t>
            </a:r>
          </a:p>
          <a:p>
            <a:r>
              <a:rPr lang="pt-BR" sz="4800" dirty="0" smtClean="0">
                <a:solidFill>
                  <a:srgbClr val="FFC000"/>
                </a:solidFill>
                <a:latin typeface="+mj-lt"/>
              </a:rPr>
              <a:t>B - Breathing</a:t>
            </a:r>
          </a:p>
          <a:p>
            <a:r>
              <a:rPr lang="pt-BR" sz="4800" dirty="0" smtClean="0">
                <a:solidFill>
                  <a:srgbClr val="FFC000"/>
                </a:solidFill>
                <a:latin typeface="+mj-lt"/>
              </a:rPr>
              <a:t>C - Circulation</a:t>
            </a:r>
          </a:p>
          <a:p>
            <a:r>
              <a:rPr lang="pt-BR" sz="4800" dirty="0" smtClean="0">
                <a:solidFill>
                  <a:srgbClr val="FFC000"/>
                </a:solidFill>
                <a:latin typeface="+mj-lt"/>
              </a:rPr>
              <a:t>D – Disability / Neuro</a:t>
            </a:r>
          </a:p>
          <a:p>
            <a:r>
              <a:rPr lang="pt-BR" sz="4800" dirty="0" smtClean="0">
                <a:solidFill>
                  <a:srgbClr val="FFC000"/>
                </a:solidFill>
                <a:latin typeface="+mj-lt"/>
              </a:rPr>
              <a:t>E - Exposure</a:t>
            </a:r>
          </a:p>
          <a:p>
            <a:pPr>
              <a:buFont typeface="Wingdings" pitchFamily="2" charset="2"/>
              <a:buNone/>
            </a:pPr>
            <a:endParaRPr lang="pt-BR" sz="4800" dirty="0">
              <a:solidFill>
                <a:srgbClr val="FFC000"/>
              </a:solidFill>
            </a:endParaRPr>
          </a:p>
        </p:txBody>
      </p:sp>
      <p:sp>
        <p:nvSpPr>
          <p:cNvPr id="5" name="Rectangle 5"/>
          <p:cNvSpPr txBox="1">
            <a:spLocks noChangeArrowheads="1"/>
          </p:cNvSpPr>
          <p:nvPr/>
        </p:nvSpPr>
        <p:spPr>
          <a:xfrm>
            <a:off x="3124200" y="1868487"/>
            <a:ext cx="3810000" cy="4608513"/>
          </a:xfrm>
          <a:prstGeom prst="rect">
            <a:avLst/>
          </a:prstGeom>
        </p:spPr>
        <p:txBody>
          <a:bodyPr/>
          <a:lstStyle>
            <a:lvl1pPr marL="342900" indent="-342900" algn="l" rtl="0" eaLnBrk="1" fontAlgn="base" hangingPunct="1">
              <a:spcBef>
                <a:spcPct val="20000"/>
              </a:spcBef>
              <a:spcAft>
                <a:spcPct val="0"/>
              </a:spcAft>
              <a:buChar char="•"/>
              <a:defRPr sz="2000">
                <a:solidFill>
                  <a:schemeClr val="accent3">
                    <a:lumMod val="20000"/>
                    <a:lumOff val="80000"/>
                  </a:schemeClr>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Arial" charset="0"/>
              </a:defRPr>
            </a:lvl2pPr>
            <a:lvl3pPr marL="1143000" indent="-228600" algn="l" rtl="0" eaLnBrk="1" fontAlgn="base" hangingPunct="1">
              <a:spcBef>
                <a:spcPct val="20000"/>
              </a:spcBef>
              <a:spcAft>
                <a:spcPct val="0"/>
              </a:spcAft>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Clr>
                <a:schemeClr val="tx1"/>
              </a:buClr>
              <a:buNone/>
            </a:pPr>
            <a:r>
              <a:rPr lang="en-US" sz="3200" dirty="0" smtClean="0"/>
              <a:t> 	</a:t>
            </a:r>
            <a:endParaRPr lang="en-US" sz="3200" dirty="0">
              <a:solidFill>
                <a:srgbClr val="0070C0"/>
              </a:solidFill>
            </a:endParaRPr>
          </a:p>
        </p:txBody>
      </p:sp>
    </p:spTree>
    <p:extLst>
      <p:ext uri="{BB962C8B-B14F-4D97-AF65-F5344CB8AC3E}">
        <p14:creationId xmlns:p14="http://schemas.microsoft.com/office/powerpoint/2010/main" val="131785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Transport Team</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Rectangle 3"/>
          <p:cNvSpPr/>
          <p:nvPr/>
        </p:nvSpPr>
        <p:spPr>
          <a:xfrm>
            <a:off x="609600" y="1676400"/>
            <a:ext cx="7924800" cy="1384995"/>
          </a:xfrm>
          <a:prstGeom prst="rect">
            <a:avLst/>
          </a:prstGeom>
        </p:spPr>
        <p:txBody>
          <a:bodyPr wrap="square">
            <a:spAutoFit/>
          </a:bodyPr>
          <a:lstStyle/>
          <a:p>
            <a:pPr marL="457200" indent="-457200">
              <a:buFont typeface="Wingdings" pitchFamily="2" charset="2"/>
              <a:buChar char="§"/>
            </a:pPr>
            <a:r>
              <a:rPr lang="en-US" sz="2800" dirty="0" smtClean="0"/>
              <a:t>Charge Nurse to page Charge Nurse of NICU or PCCU</a:t>
            </a:r>
          </a:p>
          <a:p>
            <a:pPr marL="457200" indent="-457200">
              <a:buFont typeface="Wingdings" pitchFamily="2" charset="2"/>
              <a:buChar char="§"/>
            </a:pPr>
            <a:r>
              <a:rPr lang="en-US" sz="2800" dirty="0" smtClean="0"/>
              <a:t>Physician to Physician discussion</a:t>
            </a:r>
            <a:endParaRPr lang="en-US" sz="2800" dirty="0"/>
          </a:p>
        </p:txBody>
      </p:sp>
      <p:sp>
        <p:nvSpPr>
          <p:cNvPr id="5" name="Rectangle 4"/>
          <p:cNvSpPr/>
          <p:nvPr/>
        </p:nvSpPr>
        <p:spPr>
          <a:xfrm>
            <a:off x="568960" y="3576787"/>
            <a:ext cx="8321040" cy="1446550"/>
          </a:xfrm>
          <a:prstGeom prst="rect">
            <a:avLst/>
          </a:prstGeom>
        </p:spPr>
        <p:txBody>
          <a:bodyPr wrap="square">
            <a:spAutoFit/>
          </a:bodyPr>
          <a:lstStyle/>
          <a:p>
            <a:r>
              <a:rPr lang="en-US" sz="3200" b="1" u="sng" dirty="0">
                <a:solidFill>
                  <a:srgbClr val="FFC000"/>
                </a:solidFill>
              </a:rPr>
              <a:t>Neonatal</a:t>
            </a:r>
            <a:r>
              <a:rPr lang="en-US" sz="2800" dirty="0">
                <a:solidFill>
                  <a:srgbClr val="FFC000"/>
                </a:solidFill>
              </a:rPr>
              <a:t>                           </a:t>
            </a:r>
            <a:r>
              <a:rPr lang="en-US" sz="3200" b="1" u="sng" dirty="0" smtClean="0">
                <a:solidFill>
                  <a:srgbClr val="FFC000"/>
                </a:solidFill>
              </a:rPr>
              <a:t>Pediatrics</a:t>
            </a:r>
            <a:endParaRPr lang="en-US" sz="3200" b="1" u="sng" dirty="0">
              <a:solidFill>
                <a:srgbClr val="FFC000"/>
              </a:solidFill>
            </a:endParaRPr>
          </a:p>
          <a:p>
            <a:r>
              <a:rPr lang="en-US" sz="2800" dirty="0">
                <a:solidFill>
                  <a:srgbClr val="FFC000"/>
                </a:solidFill>
              </a:rPr>
              <a:t>For Age &lt;28 days                For age &gt;28 days</a:t>
            </a:r>
          </a:p>
          <a:p>
            <a:r>
              <a:rPr lang="en-US" sz="2800" dirty="0">
                <a:solidFill>
                  <a:srgbClr val="FFC000"/>
                </a:solidFill>
              </a:rPr>
              <a:t>Choose Neonatal              </a:t>
            </a:r>
            <a:r>
              <a:rPr lang="en-US" sz="2800" dirty="0" smtClean="0">
                <a:solidFill>
                  <a:srgbClr val="FFC000"/>
                </a:solidFill>
              </a:rPr>
              <a:t>   Choose </a:t>
            </a:r>
            <a:r>
              <a:rPr lang="en-US" sz="2800" dirty="0">
                <a:solidFill>
                  <a:srgbClr val="FFC000"/>
                </a:solidFill>
              </a:rPr>
              <a:t>PICU</a:t>
            </a:r>
          </a:p>
        </p:txBody>
      </p:sp>
    </p:spTree>
    <p:extLst>
      <p:ext uri="{BB962C8B-B14F-4D97-AF65-F5344CB8AC3E}">
        <p14:creationId xmlns:p14="http://schemas.microsoft.com/office/powerpoint/2010/main" val="336012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Text Box 8">
            <a:hlinkClick r:id="rId3"/>
          </p:cNvPr>
          <p:cNvSpPr txBox="1">
            <a:spLocks noChangeArrowheads="1"/>
          </p:cNvSpPr>
          <p:nvPr/>
        </p:nvSpPr>
        <p:spPr bwMode="auto">
          <a:xfrm>
            <a:off x="1295400" y="342828"/>
            <a:ext cx="6172200" cy="6432530"/>
          </a:xfrm>
          <a:prstGeom prst="rect">
            <a:avLst/>
          </a:prstGeom>
          <a:noFill/>
          <a:ln w="9525">
            <a:noFill/>
            <a:miter lim="800000"/>
            <a:headEnd/>
            <a:tailEnd/>
          </a:ln>
          <a:effectLst/>
        </p:spPr>
        <p:txBody>
          <a:bodyPr wrap="square">
            <a:spAutoFit/>
          </a:bodyPr>
          <a:lstStyle/>
          <a:p>
            <a:endParaRPr lang="en-US" sz="1200" b="1" dirty="0" smtClean="0">
              <a:latin typeface="+mn-lt"/>
              <a:hlinkClick r:id="rId4"/>
            </a:endParaRPr>
          </a:p>
          <a:p>
            <a:r>
              <a:rPr lang="en-US" sz="1200" b="1" dirty="0" smtClean="0">
                <a:latin typeface="+mn-lt"/>
              </a:rPr>
              <a:t>(Respiratory sounds)</a:t>
            </a:r>
          </a:p>
          <a:p>
            <a:endParaRPr lang="en-US" sz="1000" b="1" dirty="0" smtClean="0">
              <a:latin typeface="+mn-lt"/>
            </a:endParaRPr>
          </a:p>
          <a:p>
            <a:endParaRPr lang="en-US" sz="800" b="1" dirty="0" smtClean="0">
              <a:latin typeface="+mn-lt"/>
            </a:endParaRPr>
          </a:p>
          <a:p>
            <a:r>
              <a:rPr lang="en-US" sz="1400" b="1" dirty="0" smtClean="0">
                <a:latin typeface="Times New Roman" pitchFamily="18" charset="0"/>
                <a:cs typeface="Times New Roman" pitchFamily="18" charset="0"/>
              </a:rPr>
              <a:t>RESPIRATORY DISTRESS SYNDROME (RDS)</a:t>
            </a:r>
          </a:p>
          <a:p>
            <a:endParaRPr lang="en-US" sz="1200" b="1" dirty="0">
              <a:latin typeface="Times New Roman" pitchFamily="18" charset="0"/>
              <a:cs typeface="Times New Roman" pitchFamily="18" charset="0"/>
            </a:endParaRPr>
          </a:p>
          <a:p>
            <a:r>
              <a:rPr lang="en-US" sz="1200" b="1" dirty="0">
                <a:latin typeface="Times New Roman" pitchFamily="18" charset="0"/>
                <a:cs typeface="Times New Roman" pitchFamily="18" charset="0"/>
                <a:hlinkClick r:id="rId5"/>
              </a:rPr>
              <a:t>http://</a:t>
            </a:r>
            <a:r>
              <a:rPr lang="en-US" sz="1200" b="1" dirty="0" smtClean="0">
                <a:latin typeface="Times New Roman" pitchFamily="18" charset="0"/>
                <a:cs typeface="Times New Roman" pitchFamily="18" charset="0"/>
                <a:hlinkClick r:id="rId5"/>
              </a:rPr>
              <a:t>www.youtube.com/watch?v=nr0BH_4jylk&amp;feature=player_detailpage</a:t>
            </a:r>
            <a:endParaRPr lang="en-US" sz="1200" b="1" dirty="0" smtClean="0">
              <a:latin typeface="Times New Roman" pitchFamily="18" charset="0"/>
              <a:cs typeface="Times New Roman" pitchFamily="18" charset="0"/>
            </a:endParaRPr>
          </a:p>
          <a:p>
            <a:endParaRPr lang="en-US" sz="1200" b="1" dirty="0" smtClean="0">
              <a:latin typeface="Times New Roman" pitchFamily="18" charset="0"/>
              <a:cs typeface="Times New Roman" pitchFamily="18" charset="0"/>
            </a:endParaRPr>
          </a:p>
          <a:p>
            <a:r>
              <a:rPr lang="en-US" sz="1200" b="1" dirty="0">
                <a:latin typeface="Times New Roman" pitchFamily="18" charset="0"/>
                <a:cs typeface="Times New Roman" pitchFamily="18" charset="0"/>
                <a:hlinkClick r:id="rId6"/>
              </a:rPr>
              <a:t>http://</a:t>
            </a:r>
            <a:r>
              <a:rPr lang="en-US" sz="1200" b="1" dirty="0" smtClean="0">
                <a:latin typeface="Times New Roman" pitchFamily="18" charset="0"/>
                <a:cs typeface="Times New Roman" pitchFamily="18" charset="0"/>
                <a:hlinkClick r:id="rId6"/>
              </a:rPr>
              <a:t>www.youtube.com/watch?v=Jc8w2USNZ3A</a:t>
            </a:r>
            <a:endParaRPr lang="en-US" sz="1200" b="1" dirty="0" smtClean="0">
              <a:latin typeface="Times New Roman" pitchFamily="18" charset="0"/>
              <a:cs typeface="Times New Roman" pitchFamily="18" charset="0"/>
            </a:endParaRPr>
          </a:p>
          <a:p>
            <a:endParaRPr lang="en-US" sz="1200" b="1" dirty="0">
              <a:latin typeface="Times New Roman" pitchFamily="18" charset="0"/>
              <a:cs typeface="Times New Roman" pitchFamily="18" charset="0"/>
            </a:endParaRPr>
          </a:p>
          <a:p>
            <a:r>
              <a:rPr lang="en-US" sz="1200" b="1" dirty="0">
                <a:latin typeface="Times New Roman" pitchFamily="18" charset="0"/>
                <a:cs typeface="Times New Roman" pitchFamily="18" charset="0"/>
                <a:hlinkClick r:id="rId7"/>
              </a:rPr>
              <a:t>http://</a:t>
            </a:r>
            <a:r>
              <a:rPr lang="en-US" sz="1200" b="1" dirty="0" smtClean="0">
                <a:latin typeface="Times New Roman" pitchFamily="18" charset="0"/>
                <a:cs typeface="Times New Roman" pitchFamily="18" charset="0"/>
                <a:hlinkClick r:id="rId7"/>
              </a:rPr>
              <a:t>www.youtube.com/watch?v=Hv68EQ3tCBI</a:t>
            </a:r>
            <a:endParaRPr lang="en-US" sz="1200" b="1" dirty="0" smtClean="0">
              <a:latin typeface="Times New Roman" pitchFamily="18" charset="0"/>
              <a:cs typeface="Times New Roman" pitchFamily="18" charset="0"/>
            </a:endParaRPr>
          </a:p>
          <a:p>
            <a:endParaRPr lang="en-US" sz="1200" b="1" dirty="0">
              <a:latin typeface="Times New Roman" pitchFamily="18" charset="0"/>
              <a:cs typeface="Times New Roman" pitchFamily="18" charset="0"/>
              <a:hlinkClick r:id="rId4"/>
            </a:endParaRPr>
          </a:p>
          <a:p>
            <a:r>
              <a:rPr lang="en-US" sz="1200" b="1" dirty="0">
                <a:latin typeface="Times New Roman" pitchFamily="18" charset="0"/>
                <a:cs typeface="Times New Roman" pitchFamily="18" charset="0"/>
                <a:hlinkClick r:id="rId4"/>
              </a:rPr>
              <a:t>http://www.youtube.com/watch?feature=player_detailpage&amp;v=q0bHwMayCJY</a:t>
            </a:r>
            <a:endParaRPr lang="en-US" sz="1200" b="1" dirty="0">
              <a:latin typeface="Times New Roman" pitchFamily="18" charset="0"/>
              <a:cs typeface="Times New Roman" pitchFamily="18" charset="0"/>
            </a:endParaRPr>
          </a:p>
          <a:p>
            <a:endParaRPr lang="en-US" sz="1200" b="1" dirty="0">
              <a:latin typeface="Times New Roman" pitchFamily="18" charset="0"/>
              <a:cs typeface="Times New Roman" pitchFamily="18" charset="0"/>
            </a:endParaRPr>
          </a:p>
          <a:p>
            <a:endParaRPr lang="en-US" sz="1200" b="1" dirty="0" smtClean="0">
              <a:latin typeface="Times New Roman" pitchFamily="18" charset="0"/>
              <a:cs typeface="Times New Roman" pitchFamily="18" charset="0"/>
            </a:endParaRPr>
          </a:p>
          <a:p>
            <a:r>
              <a:rPr lang="en-US" sz="1400" b="1" dirty="0" smtClean="0">
                <a:latin typeface="Times New Roman" pitchFamily="18" charset="0"/>
                <a:cs typeface="Times New Roman" pitchFamily="18" charset="0"/>
              </a:rPr>
              <a:t>CROUP:</a:t>
            </a:r>
          </a:p>
          <a:p>
            <a:endParaRPr lang="en-US" sz="1200" b="1" dirty="0" smtClean="0">
              <a:latin typeface="Times New Roman" pitchFamily="18" charset="0"/>
              <a:cs typeface="Times New Roman" pitchFamily="18" charset="0"/>
            </a:endParaRPr>
          </a:p>
          <a:p>
            <a:r>
              <a:rPr lang="en-US" sz="1200" b="1" dirty="0">
                <a:latin typeface="Times New Roman" pitchFamily="18" charset="0"/>
                <a:cs typeface="Times New Roman" pitchFamily="18" charset="0"/>
                <a:hlinkClick r:id="rId8"/>
              </a:rPr>
              <a:t>http</a:t>
            </a:r>
            <a:r>
              <a:rPr lang="en-US" sz="1200" dirty="0">
                <a:latin typeface="Times New Roman" pitchFamily="18" charset="0"/>
                <a:cs typeface="Times New Roman" pitchFamily="18" charset="0"/>
                <a:hlinkClick r:id="rId8"/>
              </a:rPr>
              <a:t>://</a:t>
            </a:r>
            <a:r>
              <a:rPr lang="en-US" sz="1200" b="1" dirty="0" smtClean="0">
                <a:latin typeface="Times New Roman" pitchFamily="18" charset="0"/>
                <a:cs typeface="Times New Roman" pitchFamily="18" charset="0"/>
                <a:hlinkClick r:id="rId8"/>
              </a:rPr>
              <a:t>ww</a:t>
            </a:r>
            <a:r>
              <a:rPr lang="en-US" sz="1200" dirty="0" smtClean="0">
                <a:latin typeface="Times New Roman" pitchFamily="18" charset="0"/>
                <a:cs typeface="Times New Roman" pitchFamily="18" charset="0"/>
                <a:hlinkClick r:id="rId8"/>
              </a:rPr>
              <a:t>w</a:t>
            </a:r>
            <a:r>
              <a:rPr lang="en-US" sz="1200" b="1" dirty="0" smtClean="0">
                <a:latin typeface="Times New Roman" pitchFamily="18" charset="0"/>
                <a:cs typeface="Times New Roman" pitchFamily="18" charset="0"/>
                <a:hlinkClick r:id="rId8"/>
              </a:rPr>
              <a:t>.you</a:t>
            </a:r>
            <a:r>
              <a:rPr lang="en-US" sz="1200" dirty="0" smtClean="0">
                <a:latin typeface="Times New Roman" pitchFamily="18" charset="0"/>
                <a:cs typeface="Times New Roman" pitchFamily="18" charset="0"/>
                <a:hlinkClick r:id="rId8"/>
              </a:rPr>
              <a:t>tu</a:t>
            </a:r>
            <a:r>
              <a:rPr lang="en-US" sz="1200" b="1" dirty="0" smtClean="0">
                <a:latin typeface="Times New Roman" pitchFamily="18" charset="0"/>
                <a:cs typeface="Times New Roman" pitchFamily="18" charset="0"/>
                <a:hlinkClick r:id="rId8"/>
              </a:rPr>
              <a:t>be.</a:t>
            </a:r>
            <a:r>
              <a:rPr lang="en-US" sz="1200" dirty="0" smtClean="0">
                <a:latin typeface="Times New Roman" pitchFamily="18" charset="0"/>
                <a:cs typeface="Times New Roman" pitchFamily="18" charset="0"/>
                <a:hlinkClick r:id="rId8"/>
              </a:rPr>
              <a:t>co</a:t>
            </a:r>
            <a:r>
              <a:rPr lang="en-US" sz="1200" b="1" dirty="0" smtClean="0">
                <a:latin typeface="Times New Roman" pitchFamily="18" charset="0"/>
                <a:cs typeface="Times New Roman" pitchFamily="18" charset="0"/>
                <a:hlinkClick r:id="rId8"/>
              </a:rPr>
              <a:t>m/watch</a:t>
            </a:r>
            <a:r>
              <a:rPr lang="en-US" sz="1200" dirty="0" smtClean="0">
                <a:latin typeface="Times New Roman" pitchFamily="18" charset="0"/>
                <a:cs typeface="Times New Roman" pitchFamily="18" charset="0"/>
                <a:hlinkClick r:id="rId8"/>
              </a:rPr>
              <a:t>?f</a:t>
            </a:r>
            <a:r>
              <a:rPr lang="en-US" sz="1200" b="1" dirty="0" smtClean="0">
                <a:latin typeface="Times New Roman" pitchFamily="18" charset="0"/>
                <a:cs typeface="Times New Roman" pitchFamily="18" charset="0"/>
                <a:hlinkClick r:id="rId8"/>
              </a:rPr>
              <a:t>eature=player_detailpage&amp;v=1Enq2BvX9aw</a:t>
            </a:r>
            <a:endParaRPr lang="en-US" sz="1200" b="1" dirty="0" smtClean="0">
              <a:latin typeface="Times New Roman" pitchFamily="18" charset="0"/>
              <a:cs typeface="Times New Roman" pitchFamily="18" charset="0"/>
            </a:endParaRPr>
          </a:p>
          <a:p>
            <a:endParaRPr lang="en-US" sz="1200" b="1" dirty="0" smtClean="0">
              <a:latin typeface="Times New Roman" pitchFamily="18" charset="0"/>
              <a:cs typeface="Times New Roman" pitchFamily="18" charset="0"/>
            </a:endParaRPr>
          </a:p>
          <a:p>
            <a:r>
              <a:rPr lang="en-US" sz="1200" b="1" dirty="0">
                <a:latin typeface="Times New Roman" pitchFamily="18" charset="0"/>
                <a:cs typeface="Times New Roman" pitchFamily="18" charset="0"/>
                <a:hlinkClick r:id="rId9"/>
              </a:rPr>
              <a:t>http://</a:t>
            </a:r>
            <a:r>
              <a:rPr lang="en-US" sz="1200" b="1" dirty="0" smtClean="0">
                <a:latin typeface="Times New Roman" pitchFamily="18" charset="0"/>
                <a:cs typeface="Times New Roman" pitchFamily="18" charset="0"/>
                <a:hlinkClick r:id="rId9"/>
              </a:rPr>
              <a:t>www.youtube.com/watch?v=Qbn1Zw5CTbA&amp;feature=player_detailpage</a:t>
            </a:r>
            <a:endParaRPr lang="en-US" sz="1200" b="1" dirty="0" smtClean="0">
              <a:latin typeface="Times New Roman" pitchFamily="18" charset="0"/>
              <a:cs typeface="Times New Roman" pitchFamily="18" charset="0"/>
            </a:endParaRPr>
          </a:p>
          <a:p>
            <a:endParaRPr lang="en-US" sz="1200" b="1" dirty="0" smtClean="0">
              <a:latin typeface="Times New Roman" pitchFamily="18" charset="0"/>
              <a:cs typeface="Times New Roman" pitchFamily="18" charset="0"/>
            </a:endParaRPr>
          </a:p>
          <a:p>
            <a:r>
              <a:rPr lang="en-US" sz="1200" b="1" dirty="0">
                <a:latin typeface="Times New Roman" pitchFamily="18" charset="0"/>
                <a:cs typeface="Times New Roman" pitchFamily="18" charset="0"/>
              </a:rPr>
              <a:t> </a:t>
            </a:r>
          </a:p>
          <a:p>
            <a:r>
              <a:rPr lang="en-US" sz="1400" b="1" dirty="0" smtClean="0">
                <a:latin typeface="Times New Roman" pitchFamily="18" charset="0"/>
                <a:cs typeface="Times New Roman" pitchFamily="18" charset="0"/>
              </a:rPr>
              <a:t>PERTUSSIS (WHOOPING COUGH):</a:t>
            </a:r>
          </a:p>
          <a:p>
            <a:endParaRPr lang="en-US" sz="1200" b="1" dirty="0">
              <a:latin typeface="Times New Roman" pitchFamily="18" charset="0"/>
              <a:cs typeface="Times New Roman" pitchFamily="18" charset="0"/>
            </a:endParaRPr>
          </a:p>
          <a:p>
            <a:r>
              <a:rPr lang="en-US" sz="1200" b="1" dirty="0">
                <a:latin typeface="Times New Roman" pitchFamily="18" charset="0"/>
                <a:cs typeface="Times New Roman" pitchFamily="18" charset="0"/>
                <a:hlinkClick r:id="rId10"/>
              </a:rPr>
              <a:t>http://</a:t>
            </a:r>
            <a:r>
              <a:rPr lang="en-US" sz="1200" b="1" dirty="0" smtClean="0">
                <a:latin typeface="Times New Roman" pitchFamily="18" charset="0"/>
                <a:cs typeface="Times New Roman" pitchFamily="18" charset="0"/>
                <a:hlinkClick r:id="rId10"/>
              </a:rPr>
              <a:t>www.youtube.com/watch?v=TIV460AQUWk&amp;feature=player_detailpage</a:t>
            </a:r>
            <a:endParaRPr lang="en-US" sz="1200" b="1" dirty="0" smtClean="0">
              <a:latin typeface="Times New Roman" pitchFamily="18" charset="0"/>
              <a:cs typeface="Times New Roman" pitchFamily="18" charset="0"/>
            </a:endParaRPr>
          </a:p>
          <a:p>
            <a:endParaRPr lang="en-US" sz="1200" b="1" dirty="0" smtClean="0">
              <a:latin typeface="Times New Roman" pitchFamily="18" charset="0"/>
              <a:cs typeface="Times New Roman" pitchFamily="18" charset="0"/>
            </a:endParaRPr>
          </a:p>
          <a:p>
            <a:r>
              <a:rPr lang="en-US" sz="1200" b="1" dirty="0">
                <a:latin typeface="Times New Roman" pitchFamily="18" charset="0"/>
                <a:cs typeface="Times New Roman" pitchFamily="18" charset="0"/>
                <a:hlinkClick r:id="rId11"/>
              </a:rPr>
              <a:t>http://</a:t>
            </a:r>
            <a:r>
              <a:rPr lang="en-US" sz="1200" b="1" dirty="0" smtClean="0">
                <a:latin typeface="Times New Roman" pitchFamily="18" charset="0"/>
                <a:cs typeface="Times New Roman" pitchFamily="18" charset="0"/>
                <a:hlinkClick r:id="rId11"/>
              </a:rPr>
              <a:t>www.youtube.com/watch?feature=player_detailpage&amp;v=wuvn-vp5InE&amp;list=PLKe1ajRQjBf0i8Qu49H7uRmchroFYXvih</a:t>
            </a:r>
            <a:endParaRPr lang="en-US" sz="1200" b="1" dirty="0" smtClean="0">
              <a:latin typeface="Times New Roman" pitchFamily="18" charset="0"/>
              <a:cs typeface="Times New Roman" pitchFamily="18" charset="0"/>
            </a:endParaRPr>
          </a:p>
          <a:p>
            <a:endParaRPr lang="en-US" sz="1200" b="1" dirty="0">
              <a:latin typeface="Times New Roman" pitchFamily="18" charset="0"/>
              <a:cs typeface="Times New Roman" pitchFamily="18" charset="0"/>
            </a:endParaRPr>
          </a:p>
          <a:p>
            <a:r>
              <a:rPr lang="en-US" sz="1400" b="1" dirty="0" smtClean="0">
                <a:latin typeface="Times New Roman" pitchFamily="18" charset="0"/>
                <a:cs typeface="Times New Roman" pitchFamily="18" charset="0"/>
              </a:rPr>
              <a:t>ASTHMA:</a:t>
            </a:r>
          </a:p>
          <a:p>
            <a:endParaRPr lang="en-US" sz="1200" b="1" dirty="0">
              <a:latin typeface="Times New Roman" pitchFamily="18" charset="0"/>
              <a:cs typeface="Times New Roman" pitchFamily="18" charset="0"/>
            </a:endParaRPr>
          </a:p>
          <a:p>
            <a:r>
              <a:rPr lang="en-US" sz="1200" b="1" dirty="0">
                <a:latin typeface="Times New Roman" pitchFamily="18" charset="0"/>
                <a:cs typeface="Times New Roman" pitchFamily="18" charset="0"/>
                <a:hlinkClick r:id="rId12"/>
              </a:rPr>
              <a:t>http://</a:t>
            </a:r>
            <a:r>
              <a:rPr lang="en-US" sz="1200" b="1" dirty="0" smtClean="0">
                <a:latin typeface="Times New Roman" pitchFamily="18" charset="0"/>
                <a:cs typeface="Times New Roman" pitchFamily="18" charset="0"/>
                <a:hlinkClick r:id="rId12"/>
              </a:rPr>
              <a:t>www.youtube.com/watch?v=OxDj_QaTk44&amp;feature=player_detailpage</a:t>
            </a:r>
            <a:endParaRPr lang="en-US" sz="1200" b="1" dirty="0" smtClean="0">
              <a:latin typeface="Times New Roman" pitchFamily="18" charset="0"/>
              <a:cs typeface="Times New Roman" pitchFamily="18" charset="0"/>
            </a:endParaRPr>
          </a:p>
          <a:p>
            <a:endParaRPr lang="en-US" sz="1200" b="1" dirty="0" smtClean="0">
              <a:latin typeface="Times New Roman" pitchFamily="18" charset="0"/>
              <a:cs typeface="Times New Roman" pitchFamily="18" charset="0"/>
            </a:endParaRPr>
          </a:p>
          <a:p>
            <a:endParaRPr lang="en-US" sz="1200" b="1" dirty="0">
              <a:latin typeface="Times New Roman" pitchFamily="18" charset="0"/>
              <a:cs typeface="Times New Roman" pitchFamily="18" charset="0"/>
            </a:endParaRPr>
          </a:p>
        </p:txBody>
      </p:sp>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Reference</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dirty="0"/>
          </a:p>
        </p:txBody>
      </p:sp>
      <p:sp>
        <p:nvSpPr>
          <p:cNvPr id="4" name="TextBox 3"/>
          <p:cNvSpPr txBox="1"/>
          <p:nvPr/>
        </p:nvSpPr>
        <p:spPr>
          <a:xfrm>
            <a:off x="232458" y="1981200"/>
            <a:ext cx="8911542" cy="4247317"/>
          </a:xfrm>
          <a:prstGeom prst="rect">
            <a:avLst/>
          </a:prstGeom>
          <a:noFill/>
        </p:spPr>
        <p:txBody>
          <a:bodyPr wrap="none" rtlCol="0">
            <a:spAutoFit/>
          </a:bodyPr>
          <a:lstStyle/>
          <a:p>
            <a:r>
              <a:rPr lang="en-US" dirty="0" smtClean="0"/>
              <a:t>American Heart Association (2010).  </a:t>
            </a:r>
            <a:r>
              <a:rPr lang="en-US" i="1" dirty="0" smtClean="0"/>
              <a:t>Newborn Resuscitation Algorithm. </a:t>
            </a:r>
          </a:p>
          <a:p>
            <a:endParaRPr lang="en-US" i="1" dirty="0"/>
          </a:p>
          <a:p>
            <a:r>
              <a:rPr lang="en-US" dirty="0" smtClean="0"/>
              <a:t>American Heart Association (2011). </a:t>
            </a:r>
            <a:r>
              <a:rPr lang="en-US" i="1" dirty="0" smtClean="0"/>
              <a:t> Pediatric Advanced Life Support. </a:t>
            </a:r>
            <a:endParaRPr lang="en-US" dirty="0" smtClean="0"/>
          </a:p>
          <a:p>
            <a:endParaRPr lang="en-US" i="1" dirty="0" smtClean="0"/>
          </a:p>
          <a:p>
            <a:r>
              <a:rPr lang="en-US" dirty="0" smtClean="0"/>
              <a:t>Hartley, P. (2008). Neonatal Thermoregulation. Retrieved January 2, 2014 from</a:t>
            </a:r>
          </a:p>
          <a:p>
            <a:r>
              <a:rPr lang="en-US" dirty="0"/>
              <a:t>     http://www.ceufast.com/courses/viewcourse.asp?id=63#Temperature_Assessment</a:t>
            </a:r>
            <a:endParaRPr lang="en-US" dirty="0" smtClean="0"/>
          </a:p>
          <a:p>
            <a:endParaRPr lang="en-US" dirty="0"/>
          </a:p>
          <a:p>
            <a:r>
              <a:rPr lang="en-US" dirty="0" err="1" smtClean="0"/>
              <a:t>Padlipsky</a:t>
            </a:r>
            <a:r>
              <a:rPr lang="en-US" dirty="0" smtClean="0"/>
              <a:t>, P. &amp; </a:t>
            </a:r>
            <a:r>
              <a:rPr lang="en-US" dirty="0" err="1" smtClean="0"/>
              <a:t>Gausche</a:t>
            </a:r>
            <a:r>
              <a:rPr lang="en-US" dirty="0" smtClean="0"/>
              <a:t>-Hill, M. (2008). Respiratory Distress and Respiratory</a:t>
            </a:r>
          </a:p>
          <a:p>
            <a:r>
              <a:rPr lang="en-US" dirty="0"/>
              <a:t> </a:t>
            </a:r>
            <a:r>
              <a:rPr lang="en-US" dirty="0" smtClean="0"/>
              <a:t>    Failure. In </a:t>
            </a:r>
            <a:r>
              <a:rPr lang="en-US" i="1" dirty="0" smtClean="0"/>
              <a:t>Pediatric Emergency Medicine (ed. </a:t>
            </a:r>
            <a:r>
              <a:rPr lang="en-US" i="1" dirty="0" err="1" smtClean="0"/>
              <a:t>Rothrock</a:t>
            </a:r>
            <a:r>
              <a:rPr lang="en-US" i="1" dirty="0" smtClean="0"/>
              <a:t> &amp; Brennan).</a:t>
            </a:r>
          </a:p>
          <a:p>
            <a:r>
              <a:rPr lang="en-US" i="1" dirty="0"/>
              <a:t> </a:t>
            </a:r>
            <a:r>
              <a:rPr lang="en-US" i="1" dirty="0" smtClean="0"/>
              <a:t>    </a:t>
            </a:r>
            <a:r>
              <a:rPr lang="en-US" dirty="0" smtClean="0"/>
              <a:t>Pennsylvania: Elsevier Saunders</a:t>
            </a:r>
          </a:p>
          <a:p>
            <a:endParaRPr lang="en-US" dirty="0"/>
          </a:p>
          <a:p>
            <a:r>
              <a:rPr lang="en-US" dirty="0" smtClean="0"/>
              <a:t>Schwarz, A. J. (2013). Shock in Pediatrics. </a:t>
            </a:r>
            <a:r>
              <a:rPr lang="en-US" i="1" dirty="0" smtClean="0"/>
              <a:t>Medscape. </a:t>
            </a:r>
            <a:r>
              <a:rPr lang="en-US" dirty="0" smtClean="0"/>
              <a:t>Retrieved Dec. 19, 2013</a:t>
            </a:r>
          </a:p>
          <a:p>
            <a:r>
              <a:rPr lang="en-US" dirty="0"/>
              <a:t>     from </a:t>
            </a:r>
            <a:r>
              <a:rPr lang="en-US" dirty="0">
                <a:hlinkClick r:id="rId3"/>
              </a:rPr>
              <a:t>http://</a:t>
            </a:r>
            <a:r>
              <a:rPr lang="en-US" dirty="0" smtClean="0">
                <a:hlinkClick r:id="rId3"/>
              </a:rPr>
              <a:t>emedicine.medscape.com/article/1833578-overview#aw2aab6b2b3</a:t>
            </a:r>
            <a:endParaRPr lang="en-US" dirty="0" smtClean="0"/>
          </a:p>
          <a:p>
            <a:endParaRPr lang="en-US" dirty="0"/>
          </a:p>
          <a:p>
            <a:r>
              <a:rPr lang="en-US" dirty="0" smtClean="0"/>
              <a:t>Steinmann, M. (2014). Personal Communication</a:t>
            </a:r>
            <a:endParaRPr lang="en-US" dirty="0"/>
          </a:p>
        </p:txBody>
      </p:sp>
    </p:spTree>
    <p:extLst>
      <p:ext uri="{BB962C8B-B14F-4D97-AF65-F5344CB8AC3E}">
        <p14:creationId xmlns:p14="http://schemas.microsoft.com/office/powerpoint/2010/main" val="120792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Vital signs in Children</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762000" y="1828800"/>
            <a:ext cx="6382132" cy="523220"/>
          </a:xfrm>
          <a:prstGeom prst="rect">
            <a:avLst/>
          </a:prstGeom>
          <a:noFill/>
        </p:spPr>
        <p:txBody>
          <a:bodyPr wrap="none" rtlCol="0">
            <a:spAutoFit/>
          </a:bodyPr>
          <a:lstStyle/>
          <a:p>
            <a:r>
              <a:rPr lang="en-US" sz="2800" dirty="0" smtClean="0"/>
              <a:t>Tachycardia is early response to stress</a:t>
            </a:r>
            <a:endParaRPr lang="en-US" sz="2800" dirty="0"/>
          </a:p>
        </p:txBody>
      </p:sp>
      <p:sp>
        <p:nvSpPr>
          <p:cNvPr id="5" name="TextBox 4"/>
          <p:cNvSpPr txBox="1"/>
          <p:nvPr/>
        </p:nvSpPr>
        <p:spPr>
          <a:xfrm>
            <a:off x="812213" y="2576735"/>
            <a:ext cx="6356164" cy="523220"/>
          </a:xfrm>
          <a:prstGeom prst="rect">
            <a:avLst/>
          </a:prstGeom>
          <a:noFill/>
        </p:spPr>
        <p:txBody>
          <a:bodyPr wrap="none" rtlCol="0">
            <a:spAutoFit/>
          </a:bodyPr>
          <a:lstStyle/>
          <a:p>
            <a:r>
              <a:rPr lang="en-US" sz="2800" dirty="0" smtClean="0"/>
              <a:t>BP changes are often an ominous sign</a:t>
            </a:r>
            <a:endParaRPr lang="en-US" sz="2800" dirty="0"/>
          </a:p>
        </p:txBody>
      </p:sp>
      <p:sp>
        <p:nvSpPr>
          <p:cNvPr id="6" name="TextBox 5"/>
          <p:cNvSpPr txBox="1"/>
          <p:nvPr/>
        </p:nvSpPr>
        <p:spPr>
          <a:xfrm>
            <a:off x="836458" y="3352800"/>
            <a:ext cx="6005170" cy="523220"/>
          </a:xfrm>
          <a:prstGeom prst="rect">
            <a:avLst/>
          </a:prstGeom>
          <a:noFill/>
        </p:spPr>
        <p:txBody>
          <a:bodyPr wrap="none" rtlCol="0">
            <a:spAutoFit/>
          </a:bodyPr>
          <a:lstStyle/>
          <a:p>
            <a:r>
              <a:rPr lang="en-US" sz="2800" dirty="0" smtClean="0"/>
              <a:t>Bradycardia can be an ominous sign</a:t>
            </a:r>
            <a:endParaRPr lang="en-US" sz="2800" dirty="0"/>
          </a:p>
        </p:txBody>
      </p:sp>
      <p:sp>
        <p:nvSpPr>
          <p:cNvPr id="7" name="TextBox 6"/>
          <p:cNvSpPr txBox="1"/>
          <p:nvPr/>
        </p:nvSpPr>
        <p:spPr>
          <a:xfrm>
            <a:off x="839922" y="4114800"/>
            <a:ext cx="4980851" cy="523220"/>
          </a:xfrm>
          <a:prstGeom prst="rect">
            <a:avLst/>
          </a:prstGeom>
          <a:noFill/>
        </p:spPr>
        <p:txBody>
          <a:bodyPr wrap="none" rtlCol="0">
            <a:spAutoFit/>
          </a:bodyPr>
          <a:lstStyle/>
          <a:p>
            <a:r>
              <a:rPr lang="en-US" sz="2800" dirty="0" smtClean="0"/>
              <a:t>Pulse Oximetry is less reliable</a:t>
            </a:r>
            <a:endParaRPr lang="en-US" sz="2800" dirty="0"/>
          </a:p>
        </p:txBody>
      </p:sp>
      <p:sp>
        <p:nvSpPr>
          <p:cNvPr id="8" name="TextBox 7"/>
          <p:cNvSpPr txBox="1"/>
          <p:nvPr/>
        </p:nvSpPr>
        <p:spPr>
          <a:xfrm>
            <a:off x="850313" y="4876800"/>
            <a:ext cx="4304383" cy="523220"/>
          </a:xfrm>
          <a:prstGeom prst="rect">
            <a:avLst/>
          </a:prstGeom>
          <a:noFill/>
        </p:spPr>
        <p:txBody>
          <a:bodyPr wrap="none" rtlCol="0">
            <a:spAutoFit/>
          </a:bodyPr>
          <a:lstStyle/>
          <a:p>
            <a:r>
              <a:rPr lang="en-US" sz="2800" dirty="0" smtClean="0"/>
              <a:t>Capillary refill is important</a:t>
            </a:r>
            <a:endParaRPr lang="en-US" sz="2800" dirty="0"/>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032" y="4035347"/>
            <a:ext cx="2362200" cy="22860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74558" y="5715000"/>
            <a:ext cx="4084773" cy="523220"/>
          </a:xfrm>
          <a:prstGeom prst="rect">
            <a:avLst/>
          </a:prstGeom>
          <a:noFill/>
        </p:spPr>
        <p:txBody>
          <a:bodyPr wrap="none" rtlCol="0">
            <a:spAutoFit/>
          </a:bodyPr>
          <a:lstStyle/>
          <a:p>
            <a:r>
              <a:rPr lang="en-US" sz="2800" dirty="0" smtClean="0"/>
              <a:t>Don’t forget temperature</a:t>
            </a:r>
            <a:endParaRPr lang="en-US" sz="2800" dirty="0"/>
          </a:p>
        </p:txBody>
      </p:sp>
    </p:spTree>
    <p:extLst>
      <p:ext uri="{BB962C8B-B14F-4D97-AF65-F5344CB8AC3E}">
        <p14:creationId xmlns:p14="http://schemas.microsoft.com/office/powerpoint/2010/main" val="227486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762000" y="1572215"/>
            <a:ext cx="7637463" cy="4828586"/>
            <a:chOff x="432" y="1248"/>
            <a:chExt cx="4811" cy="2975"/>
          </a:xfrm>
        </p:grpSpPr>
        <p:sp>
          <p:nvSpPr>
            <p:cNvPr id="3" name="Rectangle 2"/>
            <p:cNvSpPr>
              <a:spLocks noChangeArrowheads="1"/>
            </p:cNvSpPr>
            <p:nvPr/>
          </p:nvSpPr>
          <p:spPr bwMode="auto">
            <a:xfrm>
              <a:off x="3611" y="3879"/>
              <a:ext cx="1632" cy="344"/>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55 – 85</a:t>
              </a:r>
            </a:p>
          </p:txBody>
        </p:sp>
        <p:sp>
          <p:nvSpPr>
            <p:cNvPr id="4" name="Rectangle 3"/>
            <p:cNvSpPr>
              <a:spLocks noChangeArrowheads="1"/>
            </p:cNvSpPr>
            <p:nvPr/>
          </p:nvSpPr>
          <p:spPr bwMode="auto">
            <a:xfrm>
              <a:off x="1979" y="3879"/>
              <a:ext cx="1632" cy="344"/>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12 – 16</a:t>
              </a:r>
            </a:p>
          </p:txBody>
        </p:sp>
        <p:sp>
          <p:nvSpPr>
            <p:cNvPr id="5" name="Rectangle 4"/>
            <p:cNvSpPr>
              <a:spLocks noChangeArrowheads="1"/>
            </p:cNvSpPr>
            <p:nvPr/>
          </p:nvSpPr>
          <p:spPr bwMode="auto">
            <a:xfrm>
              <a:off x="432" y="3879"/>
              <a:ext cx="1547" cy="34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0"/>
                </a:spcBef>
                <a:buFontTx/>
                <a:buNone/>
              </a:pPr>
              <a:r>
                <a:rPr lang="en-US"/>
                <a:t>10 – 17 years</a:t>
              </a:r>
            </a:p>
          </p:txBody>
        </p:sp>
        <p:sp>
          <p:nvSpPr>
            <p:cNvPr id="6" name="Rectangle 5"/>
            <p:cNvSpPr>
              <a:spLocks noChangeArrowheads="1"/>
            </p:cNvSpPr>
            <p:nvPr/>
          </p:nvSpPr>
          <p:spPr bwMode="auto">
            <a:xfrm>
              <a:off x="3611" y="3535"/>
              <a:ext cx="1632" cy="344"/>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60  -  90</a:t>
              </a:r>
            </a:p>
          </p:txBody>
        </p:sp>
        <p:sp>
          <p:nvSpPr>
            <p:cNvPr id="7" name="Rectangle 6"/>
            <p:cNvSpPr>
              <a:spLocks noChangeArrowheads="1"/>
            </p:cNvSpPr>
            <p:nvPr/>
          </p:nvSpPr>
          <p:spPr bwMode="auto">
            <a:xfrm>
              <a:off x="1979" y="3535"/>
              <a:ext cx="1632" cy="344"/>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14  -  20</a:t>
              </a:r>
            </a:p>
          </p:txBody>
        </p:sp>
        <p:sp>
          <p:nvSpPr>
            <p:cNvPr id="8" name="Rectangle 7"/>
            <p:cNvSpPr>
              <a:spLocks noChangeArrowheads="1"/>
            </p:cNvSpPr>
            <p:nvPr/>
          </p:nvSpPr>
          <p:spPr bwMode="auto">
            <a:xfrm>
              <a:off x="432" y="3535"/>
              <a:ext cx="1547" cy="34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0"/>
                </a:spcBef>
                <a:buFontTx/>
                <a:buNone/>
              </a:pPr>
              <a:r>
                <a:rPr lang="en-US"/>
                <a:t>6 – 10 years</a:t>
              </a:r>
            </a:p>
          </p:txBody>
        </p:sp>
        <p:sp>
          <p:nvSpPr>
            <p:cNvPr id="9" name="Rectangle 8"/>
            <p:cNvSpPr>
              <a:spLocks noChangeArrowheads="1"/>
            </p:cNvSpPr>
            <p:nvPr/>
          </p:nvSpPr>
          <p:spPr bwMode="auto">
            <a:xfrm>
              <a:off x="3611" y="3189"/>
              <a:ext cx="1632" cy="346"/>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70  -  110</a:t>
              </a:r>
            </a:p>
          </p:txBody>
        </p:sp>
        <p:sp>
          <p:nvSpPr>
            <p:cNvPr id="10" name="Rectangle 9"/>
            <p:cNvSpPr>
              <a:spLocks noChangeArrowheads="1"/>
            </p:cNvSpPr>
            <p:nvPr/>
          </p:nvSpPr>
          <p:spPr bwMode="auto">
            <a:xfrm>
              <a:off x="1979" y="3189"/>
              <a:ext cx="1632" cy="346"/>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16  -  24</a:t>
              </a:r>
            </a:p>
          </p:txBody>
        </p:sp>
        <p:sp>
          <p:nvSpPr>
            <p:cNvPr id="11" name="Rectangle 10"/>
            <p:cNvSpPr>
              <a:spLocks noChangeArrowheads="1"/>
            </p:cNvSpPr>
            <p:nvPr/>
          </p:nvSpPr>
          <p:spPr bwMode="auto">
            <a:xfrm>
              <a:off x="432" y="3189"/>
              <a:ext cx="1547" cy="34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0"/>
                </a:spcBef>
                <a:buFontTx/>
                <a:buNone/>
              </a:pPr>
              <a:r>
                <a:rPr lang="en-US"/>
                <a:t>3 – 6 years</a:t>
              </a:r>
            </a:p>
          </p:txBody>
        </p:sp>
        <p:sp>
          <p:nvSpPr>
            <p:cNvPr id="12" name="Rectangle 11"/>
            <p:cNvSpPr>
              <a:spLocks noChangeArrowheads="1"/>
            </p:cNvSpPr>
            <p:nvPr/>
          </p:nvSpPr>
          <p:spPr bwMode="auto">
            <a:xfrm>
              <a:off x="3611" y="2845"/>
              <a:ext cx="1632" cy="344"/>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75  -  130</a:t>
              </a:r>
            </a:p>
          </p:txBody>
        </p:sp>
        <p:sp>
          <p:nvSpPr>
            <p:cNvPr id="13" name="Rectangle 12"/>
            <p:cNvSpPr>
              <a:spLocks noChangeArrowheads="1"/>
            </p:cNvSpPr>
            <p:nvPr/>
          </p:nvSpPr>
          <p:spPr bwMode="auto">
            <a:xfrm>
              <a:off x="1979" y="2845"/>
              <a:ext cx="1632" cy="344"/>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20  -  30</a:t>
              </a:r>
            </a:p>
          </p:txBody>
        </p:sp>
        <p:sp>
          <p:nvSpPr>
            <p:cNvPr id="14" name="Rectangle 13"/>
            <p:cNvSpPr>
              <a:spLocks noChangeArrowheads="1"/>
            </p:cNvSpPr>
            <p:nvPr/>
          </p:nvSpPr>
          <p:spPr bwMode="auto">
            <a:xfrm>
              <a:off x="432" y="2845"/>
              <a:ext cx="1547" cy="34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0"/>
                </a:spcBef>
                <a:buFontTx/>
                <a:buNone/>
              </a:pPr>
              <a:r>
                <a:rPr lang="en-US"/>
                <a:t>1 – 3 years</a:t>
              </a:r>
            </a:p>
          </p:txBody>
        </p:sp>
        <p:sp>
          <p:nvSpPr>
            <p:cNvPr id="15" name="Rectangle 14"/>
            <p:cNvSpPr>
              <a:spLocks noChangeArrowheads="1"/>
            </p:cNvSpPr>
            <p:nvPr/>
          </p:nvSpPr>
          <p:spPr bwMode="auto">
            <a:xfrm>
              <a:off x="3611" y="2501"/>
              <a:ext cx="1632" cy="344"/>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80  -  140</a:t>
              </a:r>
            </a:p>
          </p:txBody>
        </p:sp>
        <p:sp>
          <p:nvSpPr>
            <p:cNvPr id="16" name="Rectangle 15"/>
            <p:cNvSpPr>
              <a:spLocks noChangeArrowheads="1"/>
            </p:cNvSpPr>
            <p:nvPr/>
          </p:nvSpPr>
          <p:spPr bwMode="auto">
            <a:xfrm>
              <a:off x="1979" y="2501"/>
              <a:ext cx="1632" cy="344"/>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25  -  45</a:t>
              </a:r>
            </a:p>
          </p:txBody>
        </p:sp>
        <p:sp>
          <p:nvSpPr>
            <p:cNvPr id="17" name="Rectangle 16"/>
            <p:cNvSpPr>
              <a:spLocks noChangeArrowheads="1"/>
            </p:cNvSpPr>
            <p:nvPr/>
          </p:nvSpPr>
          <p:spPr bwMode="auto">
            <a:xfrm>
              <a:off x="432" y="2501"/>
              <a:ext cx="1547" cy="34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0"/>
                </a:spcBef>
                <a:buFontTx/>
                <a:buNone/>
              </a:pPr>
              <a:r>
                <a:rPr lang="en-US"/>
                <a:t>6 months –1year</a:t>
              </a:r>
            </a:p>
          </p:txBody>
        </p:sp>
        <p:sp>
          <p:nvSpPr>
            <p:cNvPr id="18" name="Rectangle 17"/>
            <p:cNvSpPr>
              <a:spLocks noChangeArrowheads="1"/>
            </p:cNvSpPr>
            <p:nvPr/>
          </p:nvSpPr>
          <p:spPr bwMode="auto">
            <a:xfrm>
              <a:off x="3611" y="2156"/>
              <a:ext cx="1632" cy="345"/>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80  -  160</a:t>
              </a:r>
            </a:p>
          </p:txBody>
        </p:sp>
        <p:sp>
          <p:nvSpPr>
            <p:cNvPr id="19" name="Rectangle 18"/>
            <p:cNvSpPr>
              <a:spLocks noChangeArrowheads="1"/>
            </p:cNvSpPr>
            <p:nvPr/>
          </p:nvSpPr>
          <p:spPr bwMode="auto">
            <a:xfrm>
              <a:off x="1979" y="2156"/>
              <a:ext cx="1632" cy="345"/>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30  -  60</a:t>
              </a:r>
            </a:p>
          </p:txBody>
        </p:sp>
        <p:sp>
          <p:nvSpPr>
            <p:cNvPr id="20" name="Rectangle 19"/>
            <p:cNvSpPr>
              <a:spLocks noChangeArrowheads="1"/>
            </p:cNvSpPr>
            <p:nvPr/>
          </p:nvSpPr>
          <p:spPr bwMode="auto">
            <a:xfrm>
              <a:off x="432" y="2156"/>
              <a:ext cx="1547" cy="34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0"/>
                </a:spcBef>
                <a:buFontTx/>
                <a:buNone/>
              </a:pPr>
              <a:r>
                <a:rPr lang="en-US"/>
                <a:t>3 – 6 months</a:t>
              </a:r>
            </a:p>
          </p:txBody>
        </p:sp>
        <p:sp>
          <p:nvSpPr>
            <p:cNvPr id="21" name="Rectangle 20"/>
            <p:cNvSpPr>
              <a:spLocks noChangeArrowheads="1"/>
            </p:cNvSpPr>
            <p:nvPr/>
          </p:nvSpPr>
          <p:spPr bwMode="auto">
            <a:xfrm>
              <a:off x="3611" y="1811"/>
              <a:ext cx="1632" cy="345"/>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90  -  180</a:t>
              </a:r>
            </a:p>
          </p:txBody>
        </p:sp>
        <p:sp>
          <p:nvSpPr>
            <p:cNvPr id="22" name="Rectangle 21"/>
            <p:cNvSpPr>
              <a:spLocks noChangeArrowheads="1"/>
            </p:cNvSpPr>
            <p:nvPr/>
          </p:nvSpPr>
          <p:spPr bwMode="auto">
            <a:xfrm>
              <a:off x="1979" y="1811"/>
              <a:ext cx="1632" cy="345"/>
            </a:xfrm>
            <a:prstGeom prst="rect">
              <a:avLst/>
            </a:prstGeom>
            <a:solidFill>
              <a:srgbClr val="91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0" hangingPunct="0">
                <a:spcBef>
                  <a:spcPct val="0"/>
                </a:spcBef>
                <a:buFontTx/>
                <a:buNone/>
              </a:pPr>
              <a:r>
                <a:rPr lang="en-US"/>
                <a:t>30  -  60</a:t>
              </a:r>
            </a:p>
          </p:txBody>
        </p:sp>
        <p:sp>
          <p:nvSpPr>
            <p:cNvPr id="23" name="Rectangle 22"/>
            <p:cNvSpPr>
              <a:spLocks noChangeArrowheads="1"/>
            </p:cNvSpPr>
            <p:nvPr/>
          </p:nvSpPr>
          <p:spPr bwMode="auto">
            <a:xfrm>
              <a:off x="432" y="1811"/>
              <a:ext cx="1547" cy="34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0"/>
                </a:spcBef>
                <a:buFontTx/>
                <a:buNone/>
              </a:pPr>
              <a:r>
                <a:rPr lang="en-US"/>
                <a:t>Birth – 3 months</a:t>
              </a:r>
            </a:p>
          </p:txBody>
        </p:sp>
        <p:sp>
          <p:nvSpPr>
            <p:cNvPr id="24" name="Rectangle 23"/>
            <p:cNvSpPr>
              <a:spLocks noChangeArrowheads="1"/>
            </p:cNvSpPr>
            <p:nvPr/>
          </p:nvSpPr>
          <p:spPr bwMode="auto">
            <a:xfrm>
              <a:off x="3611" y="1248"/>
              <a:ext cx="1632" cy="563"/>
            </a:xfrm>
            <a:prstGeom prst="rect">
              <a:avLst/>
            </a:prstGeom>
            <a:solidFill>
              <a:srgbClr val="D1F0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0"/>
                </a:spcBef>
                <a:buFontTx/>
                <a:buNone/>
              </a:pPr>
              <a:r>
                <a:rPr lang="en-US"/>
                <a:t>Heart Rate</a:t>
              </a:r>
            </a:p>
            <a:p>
              <a:pPr algn="ctr" eaLnBrk="0" hangingPunct="0">
                <a:spcBef>
                  <a:spcPct val="0"/>
                </a:spcBef>
                <a:buFontTx/>
                <a:buNone/>
              </a:pPr>
              <a:r>
                <a:rPr lang="en-US"/>
                <a:t>Normal Range</a:t>
              </a:r>
            </a:p>
          </p:txBody>
        </p:sp>
        <p:sp>
          <p:nvSpPr>
            <p:cNvPr id="25" name="Rectangle 24"/>
            <p:cNvSpPr>
              <a:spLocks noChangeArrowheads="1"/>
            </p:cNvSpPr>
            <p:nvPr/>
          </p:nvSpPr>
          <p:spPr bwMode="auto">
            <a:xfrm>
              <a:off x="1979" y="1248"/>
              <a:ext cx="1632" cy="563"/>
            </a:xfrm>
            <a:prstGeom prst="rect">
              <a:avLst/>
            </a:prstGeom>
            <a:solidFill>
              <a:srgbClr val="D1F0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0"/>
                </a:spcBef>
                <a:buFontTx/>
                <a:buNone/>
              </a:pPr>
              <a:r>
                <a:rPr lang="en-US"/>
                <a:t>Respiratory Rate</a:t>
              </a:r>
            </a:p>
            <a:p>
              <a:pPr algn="ctr" eaLnBrk="0" hangingPunct="0">
                <a:spcBef>
                  <a:spcPct val="0"/>
                </a:spcBef>
                <a:buFontTx/>
                <a:buNone/>
              </a:pPr>
              <a:r>
                <a:rPr lang="en-US"/>
                <a:t>Normal Range</a:t>
              </a:r>
            </a:p>
          </p:txBody>
        </p:sp>
        <p:sp>
          <p:nvSpPr>
            <p:cNvPr id="26" name="Rectangle 25"/>
            <p:cNvSpPr>
              <a:spLocks noChangeArrowheads="1"/>
            </p:cNvSpPr>
            <p:nvPr/>
          </p:nvSpPr>
          <p:spPr bwMode="auto">
            <a:xfrm>
              <a:off x="432" y="1248"/>
              <a:ext cx="1547" cy="563"/>
            </a:xfrm>
            <a:prstGeom prst="rect">
              <a:avLst/>
            </a:prstGeom>
            <a:solidFill>
              <a:srgbClr val="D1F0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0"/>
                </a:spcBef>
                <a:buFontTx/>
                <a:buNone/>
              </a:pPr>
              <a:r>
                <a:rPr lang="en-US"/>
                <a:t>Age</a:t>
              </a:r>
            </a:p>
          </p:txBody>
        </p:sp>
        <p:sp>
          <p:nvSpPr>
            <p:cNvPr id="27" name="Line 28"/>
            <p:cNvSpPr>
              <a:spLocks noChangeShapeType="1"/>
            </p:cNvSpPr>
            <p:nvPr/>
          </p:nvSpPr>
          <p:spPr bwMode="auto">
            <a:xfrm>
              <a:off x="432" y="1248"/>
              <a:ext cx="4811"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9"/>
            <p:cNvSpPr>
              <a:spLocks noChangeShapeType="1"/>
            </p:cNvSpPr>
            <p:nvPr/>
          </p:nvSpPr>
          <p:spPr bwMode="auto">
            <a:xfrm>
              <a:off x="432" y="1811"/>
              <a:ext cx="48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30"/>
            <p:cNvSpPr>
              <a:spLocks noChangeShapeType="1"/>
            </p:cNvSpPr>
            <p:nvPr/>
          </p:nvSpPr>
          <p:spPr bwMode="auto">
            <a:xfrm>
              <a:off x="432" y="2156"/>
              <a:ext cx="48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31"/>
            <p:cNvSpPr>
              <a:spLocks noChangeShapeType="1"/>
            </p:cNvSpPr>
            <p:nvPr/>
          </p:nvSpPr>
          <p:spPr bwMode="auto">
            <a:xfrm>
              <a:off x="432" y="2501"/>
              <a:ext cx="48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32"/>
            <p:cNvSpPr>
              <a:spLocks noChangeShapeType="1"/>
            </p:cNvSpPr>
            <p:nvPr/>
          </p:nvSpPr>
          <p:spPr bwMode="auto">
            <a:xfrm>
              <a:off x="432" y="2845"/>
              <a:ext cx="48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33"/>
            <p:cNvSpPr>
              <a:spLocks noChangeShapeType="1"/>
            </p:cNvSpPr>
            <p:nvPr/>
          </p:nvSpPr>
          <p:spPr bwMode="auto">
            <a:xfrm>
              <a:off x="432" y="3189"/>
              <a:ext cx="48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34"/>
            <p:cNvSpPr>
              <a:spLocks noChangeShapeType="1"/>
            </p:cNvSpPr>
            <p:nvPr/>
          </p:nvSpPr>
          <p:spPr bwMode="auto">
            <a:xfrm>
              <a:off x="432" y="3535"/>
              <a:ext cx="48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35"/>
            <p:cNvSpPr>
              <a:spLocks noChangeShapeType="1"/>
            </p:cNvSpPr>
            <p:nvPr/>
          </p:nvSpPr>
          <p:spPr bwMode="auto">
            <a:xfrm>
              <a:off x="432" y="4223"/>
              <a:ext cx="4811"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36"/>
            <p:cNvSpPr>
              <a:spLocks noChangeShapeType="1"/>
            </p:cNvSpPr>
            <p:nvPr/>
          </p:nvSpPr>
          <p:spPr bwMode="auto">
            <a:xfrm>
              <a:off x="432" y="1248"/>
              <a:ext cx="0" cy="2975"/>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37"/>
            <p:cNvSpPr>
              <a:spLocks noChangeShapeType="1"/>
            </p:cNvSpPr>
            <p:nvPr/>
          </p:nvSpPr>
          <p:spPr bwMode="auto">
            <a:xfrm>
              <a:off x="1979" y="1248"/>
              <a:ext cx="0" cy="2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38"/>
            <p:cNvSpPr>
              <a:spLocks noChangeShapeType="1"/>
            </p:cNvSpPr>
            <p:nvPr/>
          </p:nvSpPr>
          <p:spPr bwMode="auto">
            <a:xfrm>
              <a:off x="3611" y="1248"/>
              <a:ext cx="0" cy="2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39"/>
            <p:cNvSpPr>
              <a:spLocks noChangeShapeType="1"/>
            </p:cNvSpPr>
            <p:nvPr/>
          </p:nvSpPr>
          <p:spPr bwMode="auto">
            <a:xfrm>
              <a:off x="5243" y="1248"/>
              <a:ext cx="0" cy="2975"/>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0"/>
            <p:cNvSpPr>
              <a:spLocks noChangeShapeType="1"/>
            </p:cNvSpPr>
            <p:nvPr/>
          </p:nvSpPr>
          <p:spPr bwMode="auto">
            <a:xfrm>
              <a:off x="432" y="3879"/>
              <a:ext cx="48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p:cNvSpPr txBox="1"/>
          <p:nvPr/>
        </p:nvSpPr>
        <p:spPr>
          <a:xfrm>
            <a:off x="762000" y="685800"/>
            <a:ext cx="7157793" cy="830997"/>
          </a:xfrm>
          <a:prstGeom prst="rect">
            <a:avLst/>
          </a:prstGeom>
          <a:noFill/>
        </p:spPr>
        <p:txBody>
          <a:bodyPr wrap="none" rtlCol="0">
            <a:spAutoFit/>
          </a:bodyPr>
          <a:lstStyle/>
          <a:p>
            <a:r>
              <a:rPr lang="en-US" sz="4800" dirty="0" smtClean="0">
                <a:solidFill>
                  <a:srgbClr val="FFC000"/>
                </a:solidFill>
                <a:latin typeface="+mj-lt"/>
              </a:rPr>
              <a:t>Respiratory &amp; Heart Rate</a:t>
            </a:r>
            <a:endParaRPr lang="en-US" sz="4800" dirty="0">
              <a:solidFill>
                <a:srgbClr val="FFC000"/>
              </a:solidFill>
              <a:latin typeface="+mj-lt"/>
            </a:endParaRPr>
          </a:p>
        </p:txBody>
      </p:sp>
      <p:sp>
        <p:nvSpPr>
          <p:cNvPr id="41" name="Footer Placeholder 40"/>
          <p:cNvSpPr>
            <a:spLocks noGrp="1"/>
          </p:cNvSpPr>
          <p:nvPr>
            <p:ph type="ftr" sz="quarter" idx="11"/>
          </p:nvPr>
        </p:nvSpPr>
        <p:spPr/>
        <p:txBody>
          <a:bodyPr/>
          <a:lstStyle/>
          <a:p>
            <a:r>
              <a:rPr kumimoji="0" lang="en-US" smtClean="0"/>
              <a:t>CityWide ED Orientation,June 2015</a:t>
            </a:r>
            <a:endParaRPr kumimoji="0" lang="en-US"/>
          </a:p>
        </p:txBody>
      </p:sp>
    </p:spTree>
    <p:extLst>
      <p:ext uri="{BB962C8B-B14F-4D97-AF65-F5344CB8AC3E}">
        <p14:creationId xmlns:p14="http://schemas.microsoft.com/office/powerpoint/2010/main" val="381799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l"/>
            <a:r>
              <a:rPr lang="en-US" sz="6000" dirty="0" smtClean="0">
                <a:solidFill>
                  <a:srgbClr val="FFC000"/>
                </a:solidFill>
              </a:rPr>
              <a:t>Temperature</a:t>
            </a:r>
            <a:endParaRPr lang="en-US" sz="6000" dirty="0">
              <a:solidFill>
                <a:srgbClr val="FFC000"/>
              </a:solidFill>
            </a:endParaRPr>
          </a:p>
        </p:txBody>
      </p:sp>
      <p:sp>
        <p:nvSpPr>
          <p:cNvPr id="6" name="Footer Placeholder 5"/>
          <p:cNvSpPr>
            <a:spLocks noGrp="1"/>
          </p:cNvSpPr>
          <p:nvPr>
            <p:ph type="ftr" sz="quarter" idx="11"/>
          </p:nvPr>
        </p:nvSpPr>
        <p:spPr/>
        <p:txBody>
          <a:bodyPr/>
          <a:lstStyle/>
          <a:p>
            <a:r>
              <a:rPr kumimoji="0" lang="en-US" smtClean="0"/>
              <a:t>CityWide ED Orientation,June 2015</a:t>
            </a:r>
            <a:endParaRPr kumimoji="0" lang="en-US"/>
          </a:p>
        </p:txBody>
      </p:sp>
      <p:sp>
        <p:nvSpPr>
          <p:cNvPr id="5" name="Rectangle 4"/>
          <p:cNvSpPr/>
          <p:nvPr/>
        </p:nvSpPr>
        <p:spPr>
          <a:xfrm>
            <a:off x="228600" y="1979066"/>
            <a:ext cx="5181600" cy="3970318"/>
          </a:xfrm>
          <a:prstGeom prst="rect">
            <a:avLst/>
          </a:prstGeom>
        </p:spPr>
        <p:txBody>
          <a:bodyPr wrap="square">
            <a:spAutoFit/>
          </a:bodyPr>
          <a:lstStyle/>
          <a:p>
            <a:r>
              <a:rPr lang="en-US" sz="3200" u="sng" dirty="0" smtClean="0">
                <a:solidFill>
                  <a:srgbClr val="FFC000"/>
                </a:solidFill>
              </a:rPr>
              <a:t>FEBRILE VALUES:</a:t>
            </a:r>
          </a:p>
          <a:p>
            <a:endParaRPr lang="en-US" sz="3200" u="sng" dirty="0" smtClean="0">
              <a:solidFill>
                <a:srgbClr val="FFC000"/>
              </a:solidFill>
            </a:endParaRPr>
          </a:p>
          <a:p>
            <a:r>
              <a:rPr lang="en-US" sz="3200" dirty="0" smtClean="0">
                <a:solidFill>
                  <a:srgbClr val="FFC000"/>
                </a:solidFill>
              </a:rPr>
              <a:t>Temp</a:t>
            </a:r>
            <a:r>
              <a:rPr lang="en-US" sz="3200" dirty="0">
                <a:solidFill>
                  <a:srgbClr val="FFC000"/>
                </a:solidFill>
              </a:rPr>
              <a:t>&gt; 38C rect (2-6mos)</a:t>
            </a:r>
          </a:p>
          <a:p>
            <a:r>
              <a:rPr lang="en-US" sz="3200" dirty="0">
                <a:solidFill>
                  <a:srgbClr val="FFC000"/>
                </a:solidFill>
              </a:rPr>
              <a:t>Temp&gt; 38C tymp/ax/rect (6-12mos)</a:t>
            </a:r>
          </a:p>
          <a:p>
            <a:r>
              <a:rPr lang="en-US" sz="3200" dirty="0">
                <a:solidFill>
                  <a:srgbClr val="FFC000"/>
                </a:solidFill>
              </a:rPr>
              <a:t>Temp&gt;38.5 tymp/ax/rect (&gt;12mos</a:t>
            </a:r>
            <a:r>
              <a:rPr lang="en-US" sz="3200" dirty="0" smtClean="0">
                <a:solidFill>
                  <a:srgbClr val="FFC000"/>
                </a:solidFill>
              </a:rPr>
              <a:t>)</a:t>
            </a:r>
          </a:p>
          <a:p>
            <a:endParaRPr lang="en-US" sz="2800" dirty="0">
              <a:solidFill>
                <a:srgbClr val="D5E1E7"/>
              </a:solidFill>
            </a:endParaRPr>
          </a:p>
        </p:txBody>
      </p:sp>
      <p:pic>
        <p:nvPicPr>
          <p:cNvPr id="20482" name="Picture 2" descr="http://www.sudocrem.co.uk/antiseptic-healing-cream/blog/wp-content/uploads/2011/01/baby-thermometer-sudocr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979066"/>
            <a:ext cx="3276600" cy="259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97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dirty="0" smtClean="0">
                <a:solidFill>
                  <a:srgbClr val="FFC000"/>
                </a:solidFill>
              </a:rPr>
              <a:t>Acquiring Temperature</a:t>
            </a:r>
            <a:endParaRPr lang="en-US" dirty="0">
              <a:solidFill>
                <a:srgbClr val="FFC000"/>
              </a:solidFill>
            </a:endParaRPr>
          </a:p>
        </p:txBody>
      </p:sp>
      <p:sp>
        <p:nvSpPr>
          <p:cNvPr id="4" name="Footer Placeholder 3"/>
          <p:cNvSpPr>
            <a:spLocks noGrp="1"/>
          </p:cNvSpPr>
          <p:nvPr>
            <p:ph type="ftr" sz="quarter" idx="11"/>
          </p:nvPr>
        </p:nvSpPr>
        <p:spPr/>
        <p:txBody>
          <a:bodyPr/>
          <a:lstStyle/>
          <a:p>
            <a:r>
              <a:rPr kumimoji="0" lang="en-US" smtClean="0"/>
              <a:t>CityWide ED Orientation,June 2015</a:t>
            </a:r>
            <a:endParaRPr kumimoji="0" lang="en-US"/>
          </a:p>
        </p:txBody>
      </p:sp>
      <p:sp>
        <p:nvSpPr>
          <p:cNvPr id="3" name="Content Placeholder 2"/>
          <p:cNvSpPr>
            <a:spLocks noGrp="1"/>
          </p:cNvSpPr>
          <p:nvPr>
            <p:ph idx="4294967295"/>
          </p:nvPr>
        </p:nvSpPr>
        <p:spPr>
          <a:xfrm>
            <a:off x="0" y="1646238"/>
            <a:ext cx="8229600" cy="4525962"/>
          </a:xfrm>
        </p:spPr>
        <p:txBody>
          <a:bodyPr/>
          <a:lstStyle/>
          <a:p>
            <a:endParaRPr lang="en-US" sz="2000" dirty="0">
              <a:latin typeface="Times New Roman" pitchFamily="18" charset="0"/>
              <a:cs typeface="Times New Roman" pitchFamily="18" charset="0"/>
            </a:endParaRPr>
          </a:p>
          <a:p>
            <a:pPr marL="0" indent="0">
              <a:buNone/>
            </a:pPr>
            <a:endParaRPr lang="en-US" dirty="0"/>
          </a:p>
        </p:txBody>
      </p:sp>
      <p:grpSp>
        <p:nvGrpSpPr>
          <p:cNvPr id="40" name="Group 3"/>
          <p:cNvGrpSpPr>
            <a:grpSpLocks/>
          </p:cNvGrpSpPr>
          <p:nvPr/>
        </p:nvGrpSpPr>
        <p:grpSpPr bwMode="auto">
          <a:xfrm>
            <a:off x="1094600" y="2122983"/>
            <a:ext cx="6677025" cy="2804391"/>
            <a:chOff x="174" y="144"/>
            <a:chExt cx="5454" cy="3072"/>
          </a:xfrm>
        </p:grpSpPr>
        <p:grpSp>
          <p:nvGrpSpPr>
            <p:cNvPr id="41" name="Group 4"/>
            <p:cNvGrpSpPr>
              <a:grpSpLocks/>
            </p:cNvGrpSpPr>
            <p:nvPr/>
          </p:nvGrpSpPr>
          <p:grpSpPr bwMode="auto">
            <a:xfrm>
              <a:off x="174" y="144"/>
              <a:ext cx="5454" cy="3072"/>
              <a:chOff x="174" y="144"/>
              <a:chExt cx="5454" cy="3072"/>
            </a:xfrm>
          </p:grpSpPr>
          <p:grpSp>
            <p:nvGrpSpPr>
              <p:cNvPr id="43" name="Group 5"/>
              <p:cNvGrpSpPr>
                <a:grpSpLocks/>
              </p:cNvGrpSpPr>
              <p:nvPr/>
            </p:nvGrpSpPr>
            <p:grpSpPr bwMode="auto">
              <a:xfrm>
                <a:off x="208" y="144"/>
                <a:ext cx="1520" cy="432"/>
                <a:chOff x="0" y="0"/>
                <a:chExt cx="858" cy="276"/>
              </a:xfrm>
            </p:grpSpPr>
            <p:sp>
              <p:nvSpPr>
                <p:cNvPr id="74" name="Rectangle 6"/>
                <p:cNvSpPr>
                  <a:spLocks noChangeArrowheads="1"/>
                </p:cNvSpPr>
                <p:nvPr/>
              </p:nvSpPr>
              <p:spPr bwMode="auto">
                <a:xfrm>
                  <a:off x="6" y="6"/>
                  <a:ext cx="84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0"/>
                    </a:spcBef>
                    <a:buFontTx/>
                    <a:buNone/>
                  </a:pPr>
                  <a:r>
                    <a:rPr lang="en-US" b="1" dirty="0">
                      <a:latin typeface="Times New Roman" pitchFamily="18" charset="0"/>
                    </a:rPr>
                    <a:t>Age</a:t>
                  </a:r>
                  <a:r>
                    <a:rPr lang="en-US" dirty="0">
                      <a:latin typeface="Times New Roman" pitchFamily="18" charset="0"/>
                    </a:rPr>
                    <a:t> </a:t>
                  </a:r>
                </a:p>
              </p:txBody>
            </p:sp>
            <p:sp>
              <p:nvSpPr>
                <p:cNvPr id="75" name="Rectangle 7"/>
                <p:cNvSpPr>
                  <a:spLocks noChangeArrowheads="1"/>
                </p:cNvSpPr>
                <p:nvPr/>
              </p:nvSpPr>
              <p:spPr bwMode="auto">
                <a:xfrm>
                  <a:off x="0" y="0"/>
                  <a:ext cx="858" cy="2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grpSp>
            <p:nvGrpSpPr>
              <p:cNvPr id="44" name="Group 8"/>
              <p:cNvGrpSpPr>
                <a:grpSpLocks/>
              </p:cNvGrpSpPr>
              <p:nvPr/>
            </p:nvGrpSpPr>
            <p:grpSpPr bwMode="auto">
              <a:xfrm>
                <a:off x="1752" y="144"/>
                <a:ext cx="3864" cy="432"/>
                <a:chOff x="858" y="0"/>
                <a:chExt cx="2235" cy="276"/>
              </a:xfrm>
            </p:grpSpPr>
            <p:sp>
              <p:nvSpPr>
                <p:cNvPr id="72" name="Rectangle 9"/>
                <p:cNvSpPr>
                  <a:spLocks noChangeArrowheads="1"/>
                </p:cNvSpPr>
                <p:nvPr/>
              </p:nvSpPr>
              <p:spPr bwMode="auto">
                <a:xfrm>
                  <a:off x="864" y="6"/>
                  <a:ext cx="222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0"/>
                    </a:spcBef>
                    <a:buFontTx/>
                    <a:buNone/>
                  </a:pPr>
                  <a:r>
                    <a:rPr lang="en-US" b="1" dirty="0">
                      <a:latin typeface="Times New Roman" pitchFamily="18" charset="0"/>
                    </a:rPr>
                    <a:t>Recommended technique</a:t>
                  </a:r>
                  <a:r>
                    <a:rPr lang="en-US" dirty="0">
                      <a:latin typeface="Times New Roman" pitchFamily="18" charset="0"/>
                    </a:rPr>
                    <a:t> </a:t>
                  </a:r>
                </a:p>
              </p:txBody>
            </p:sp>
            <p:sp>
              <p:nvSpPr>
                <p:cNvPr id="73" name="Rectangle 10"/>
                <p:cNvSpPr>
                  <a:spLocks noChangeArrowheads="1"/>
                </p:cNvSpPr>
                <p:nvPr/>
              </p:nvSpPr>
              <p:spPr bwMode="auto">
                <a:xfrm>
                  <a:off x="858" y="0"/>
                  <a:ext cx="2235" cy="2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grpSp>
            <p:nvGrpSpPr>
              <p:cNvPr id="45" name="Group 11"/>
              <p:cNvGrpSpPr>
                <a:grpSpLocks/>
              </p:cNvGrpSpPr>
              <p:nvPr/>
            </p:nvGrpSpPr>
            <p:grpSpPr bwMode="auto">
              <a:xfrm>
                <a:off x="174" y="576"/>
                <a:ext cx="1520" cy="1584"/>
                <a:chOff x="0" y="288"/>
                <a:chExt cx="858" cy="1656"/>
              </a:xfrm>
            </p:grpSpPr>
            <p:sp>
              <p:nvSpPr>
                <p:cNvPr id="70" name="Rectangle 12"/>
                <p:cNvSpPr>
                  <a:spLocks noChangeArrowheads="1"/>
                </p:cNvSpPr>
                <p:nvPr/>
              </p:nvSpPr>
              <p:spPr bwMode="auto">
                <a:xfrm>
                  <a:off x="6" y="294"/>
                  <a:ext cx="846"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US" dirty="0">
                      <a:latin typeface="Times New Roman" pitchFamily="18" charset="0"/>
                    </a:rPr>
                    <a:t>Birth to 2 years </a:t>
                  </a:r>
                </a:p>
                <a:p>
                  <a:pPr eaLnBrk="0" hangingPunct="0">
                    <a:spcBef>
                      <a:spcPct val="0"/>
                    </a:spcBef>
                    <a:buFontTx/>
                    <a:buNone/>
                  </a:pPr>
                  <a:endParaRPr lang="en-US" dirty="0">
                    <a:latin typeface="Times New Roman" pitchFamily="18" charset="0"/>
                  </a:endParaRPr>
                </a:p>
              </p:txBody>
            </p:sp>
            <p:sp>
              <p:nvSpPr>
                <p:cNvPr id="71" name="Rectangle 13"/>
                <p:cNvSpPr>
                  <a:spLocks noChangeArrowheads="1"/>
                </p:cNvSpPr>
                <p:nvPr/>
              </p:nvSpPr>
              <p:spPr bwMode="auto">
                <a:xfrm>
                  <a:off x="0" y="288"/>
                  <a:ext cx="858" cy="16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grpSp>
            <p:nvGrpSpPr>
              <p:cNvPr id="46" name="Group 14"/>
              <p:cNvGrpSpPr>
                <a:grpSpLocks/>
              </p:cNvGrpSpPr>
              <p:nvPr/>
            </p:nvGrpSpPr>
            <p:grpSpPr bwMode="auto">
              <a:xfrm>
                <a:off x="1680" y="576"/>
                <a:ext cx="1164" cy="1584"/>
                <a:chOff x="858" y="288"/>
                <a:chExt cx="657" cy="1656"/>
              </a:xfrm>
            </p:grpSpPr>
            <p:sp>
              <p:nvSpPr>
                <p:cNvPr id="68" name="Rectangle 15"/>
                <p:cNvSpPr>
                  <a:spLocks noChangeArrowheads="1"/>
                </p:cNvSpPr>
                <p:nvPr/>
              </p:nvSpPr>
              <p:spPr bwMode="auto">
                <a:xfrm>
                  <a:off x="864" y="294"/>
                  <a:ext cx="645"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US" dirty="0">
                      <a:latin typeface="Times New Roman" pitchFamily="18" charset="0"/>
                    </a:rPr>
                    <a:t>1st choice:</a:t>
                  </a:r>
                  <a:br>
                    <a:rPr lang="en-US" dirty="0">
                      <a:latin typeface="Times New Roman" pitchFamily="18" charset="0"/>
                    </a:rPr>
                  </a:br>
                  <a:r>
                    <a:rPr lang="en-US" dirty="0">
                      <a:latin typeface="Times New Roman" pitchFamily="18" charset="0"/>
                    </a:rPr>
                    <a:t>2nd choice: </a:t>
                  </a:r>
                </a:p>
                <a:p>
                  <a:pPr eaLnBrk="0" hangingPunct="0">
                    <a:spcBef>
                      <a:spcPct val="0"/>
                    </a:spcBef>
                    <a:buFontTx/>
                    <a:buNone/>
                  </a:pPr>
                  <a:endParaRPr lang="en-US" dirty="0">
                    <a:latin typeface="Times New Roman" pitchFamily="18" charset="0"/>
                  </a:endParaRPr>
                </a:p>
              </p:txBody>
            </p:sp>
            <p:sp>
              <p:nvSpPr>
                <p:cNvPr id="69" name="Rectangle 16"/>
                <p:cNvSpPr>
                  <a:spLocks noChangeArrowheads="1"/>
                </p:cNvSpPr>
                <p:nvPr/>
              </p:nvSpPr>
              <p:spPr bwMode="auto">
                <a:xfrm>
                  <a:off x="858" y="288"/>
                  <a:ext cx="657" cy="16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grpSp>
            <p:nvGrpSpPr>
              <p:cNvPr id="47" name="Group 17"/>
              <p:cNvGrpSpPr>
                <a:grpSpLocks/>
              </p:cNvGrpSpPr>
              <p:nvPr/>
            </p:nvGrpSpPr>
            <p:grpSpPr bwMode="auto">
              <a:xfrm>
                <a:off x="2810" y="576"/>
                <a:ext cx="2796" cy="1584"/>
                <a:chOff x="1515" y="288"/>
                <a:chExt cx="1578" cy="1656"/>
              </a:xfrm>
            </p:grpSpPr>
            <p:sp>
              <p:nvSpPr>
                <p:cNvPr id="66" name="Rectangle 18"/>
                <p:cNvSpPr>
                  <a:spLocks noChangeArrowheads="1"/>
                </p:cNvSpPr>
                <p:nvPr/>
              </p:nvSpPr>
              <p:spPr bwMode="auto">
                <a:xfrm>
                  <a:off x="1521" y="294"/>
                  <a:ext cx="1566"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US" dirty="0">
                      <a:latin typeface="Times New Roman" pitchFamily="18" charset="0"/>
                    </a:rPr>
                    <a:t>Rectum (for an accurate reading)</a:t>
                  </a:r>
                  <a:br>
                    <a:rPr lang="en-US" dirty="0">
                      <a:latin typeface="Times New Roman" pitchFamily="18" charset="0"/>
                    </a:rPr>
                  </a:br>
                  <a:r>
                    <a:rPr lang="en-US" dirty="0">
                      <a:latin typeface="Times New Roman" pitchFamily="18" charset="0"/>
                    </a:rPr>
                    <a:t>Armpit </a:t>
                  </a:r>
                </a:p>
                <a:p>
                  <a:pPr eaLnBrk="0" hangingPunct="0">
                    <a:spcBef>
                      <a:spcPct val="0"/>
                    </a:spcBef>
                    <a:buFontTx/>
                    <a:buNone/>
                  </a:pPr>
                  <a:endParaRPr lang="en-US" dirty="0">
                    <a:latin typeface="Times New Roman" pitchFamily="18" charset="0"/>
                  </a:endParaRPr>
                </a:p>
              </p:txBody>
            </p:sp>
            <p:sp>
              <p:nvSpPr>
                <p:cNvPr id="67" name="Rectangle 19"/>
                <p:cNvSpPr>
                  <a:spLocks noChangeArrowheads="1"/>
                </p:cNvSpPr>
                <p:nvPr/>
              </p:nvSpPr>
              <p:spPr bwMode="auto">
                <a:xfrm>
                  <a:off x="1515" y="288"/>
                  <a:ext cx="1578" cy="16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grpSp>
            <p:nvGrpSpPr>
              <p:cNvPr id="48" name="Group 20"/>
              <p:cNvGrpSpPr>
                <a:grpSpLocks/>
              </p:cNvGrpSpPr>
              <p:nvPr/>
            </p:nvGrpSpPr>
            <p:grpSpPr bwMode="auto">
              <a:xfrm>
                <a:off x="174" y="1296"/>
                <a:ext cx="1520" cy="1920"/>
                <a:chOff x="0" y="1956"/>
                <a:chExt cx="858" cy="1656"/>
              </a:xfrm>
            </p:grpSpPr>
            <p:sp>
              <p:nvSpPr>
                <p:cNvPr id="64" name="Rectangle 21"/>
                <p:cNvSpPr>
                  <a:spLocks noChangeArrowheads="1"/>
                </p:cNvSpPr>
                <p:nvPr/>
              </p:nvSpPr>
              <p:spPr bwMode="auto">
                <a:xfrm>
                  <a:off x="6" y="1962"/>
                  <a:ext cx="846"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US" dirty="0">
                      <a:latin typeface="Times New Roman" pitchFamily="18" charset="0"/>
                    </a:rPr>
                    <a:t>Between 2 and 5 years </a:t>
                  </a:r>
                </a:p>
                <a:p>
                  <a:pPr eaLnBrk="0" hangingPunct="0">
                    <a:spcBef>
                      <a:spcPct val="0"/>
                    </a:spcBef>
                    <a:buFontTx/>
                    <a:buNone/>
                  </a:pPr>
                  <a:endParaRPr lang="en-US" dirty="0">
                    <a:latin typeface="Times New Roman" pitchFamily="18" charset="0"/>
                  </a:endParaRPr>
                </a:p>
              </p:txBody>
            </p:sp>
            <p:sp>
              <p:nvSpPr>
                <p:cNvPr id="65" name="Rectangle 22"/>
                <p:cNvSpPr>
                  <a:spLocks noChangeArrowheads="1"/>
                </p:cNvSpPr>
                <p:nvPr/>
              </p:nvSpPr>
              <p:spPr bwMode="auto">
                <a:xfrm>
                  <a:off x="0" y="1956"/>
                  <a:ext cx="858" cy="16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grpSp>
            <p:nvGrpSpPr>
              <p:cNvPr id="49" name="Group 23"/>
              <p:cNvGrpSpPr>
                <a:grpSpLocks/>
              </p:cNvGrpSpPr>
              <p:nvPr/>
            </p:nvGrpSpPr>
            <p:grpSpPr bwMode="auto">
              <a:xfrm>
                <a:off x="1680" y="1296"/>
                <a:ext cx="1164" cy="1920"/>
                <a:chOff x="858" y="1956"/>
                <a:chExt cx="657" cy="1656"/>
              </a:xfrm>
            </p:grpSpPr>
            <p:sp>
              <p:nvSpPr>
                <p:cNvPr id="62" name="Rectangle 24"/>
                <p:cNvSpPr>
                  <a:spLocks noChangeArrowheads="1"/>
                </p:cNvSpPr>
                <p:nvPr/>
              </p:nvSpPr>
              <p:spPr bwMode="auto">
                <a:xfrm>
                  <a:off x="864" y="1962"/>
                  <a:ext cx="645"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US" dirty="0">
                      <a:latin typeface="Times New Roman" pitchFamily="18" charset="0"/>
                    </a:rPr>
                    <a:t>1st choice:</a:t>
                  </a:r>
                  <a:br>
                    <a:rPr lang="en-US" dirty="0">
                      <a:latin typeface="Times New Roman" pitchFamily="18" charset="0"/>
                    </a:rPr>
                  </a:br>
                  <a:r>
                    <a:rPr lang="en-US" dirty="0">
                      <a:latin typeface="Times New Roman" pitchFamily="18" charset="0"/>
                    </a:rPr>
                    <a:t>2nd choice: </a:t>
                  </a:r>
                </a:p>
                <a:p>
                  <a:pPr eaLnBrk="0" hangingPunct="0">
                    <a:spcBef>
                      <a:spcPct val="0"/>
                    </a:spcBef>
                    <a:buFontTx/>
                    <a:buNone/>
                  </a:pPr>
                  <a:endParaRPr lang="en-US" dirty="0">
                    <a:latin typeface="Times New Roman" pitchFamily="18" charset="0"/>
                  </a:endParaRPr>
                </a:p>
              </p:txBody>
            </p:sp>
            <p:sp>
              <p:nvSpPr>
                <p:cNvPr id="63" name="Rectangle 25"/>
                <p:cNvSpPr>
                  <a:spLocks noChangeArrowheads="1"/>
                </p:cNvSpPr>
                <p:nvPr/>
              </p:nvSpPr>
              <p:spPr bwMode="auto">
                <a:xfrm>
                  <a:off x="858" y="1956"/>
                  <a:ext cx="657" cy="16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grpSp>
            <p:nvGrpSpPr>
              <p:cNvPr id="50" name="Group 26"/>
              <p:cNvGrpSpPr>
                <a:grpSpLocks/>
              </p:cNvGrpSpPr>
              <p:nvPr/>
            </p:nvGrpSpPr>
            <p:grpSpPr bwMode="auto">
              <a:xfrm>
                <a:off x="2810" y="1296"/>
                <a:ext cx="2796" cy="1920"/>
                <a:chOff x="1515" y="1956"/>
                <a:chExt cx="1578" cy="1656"/>
              </a:xfrm>
            </p:grpSpPr>
            <p:sp>
              <p:nvSpPr>
                <p:cNvPr id="60" name="Rectangle 27"/>
                <p:cNvSpPr>
                  <a:spLocks noChangeArrowheads="1"/>
                </p:cNvSpPr>
                <p:nvPr/>
              </p:nvSpPr>
              <p:spPr bwMode="auto">
                <a:xfrm>
                  <a:off x="1521" y="1962"/>
                  <a:ext cx="1566"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US" dirty="0">
                      <a:latin typeface="Times New Roman" pitchFamily="18" charset="0"/>
                    </a:rPr>
                    <a:t>Rectum (for an accurate reading)</a:t>
                  </a:r>
                  <a:br>
                    <a:rPr lang="en-US" dirty="0">
                      <a:latin typeface="Times New Roman" pitchFamily="18" charset="0"/>
                    </a:rPr>
                  </a:br>
                  <a:r>
                    <a:rPr lang="en-US" dirty="0">
                      <a:latin typeface="Times New Roman" pitchFamily="18" charset="0"/>
                    </a:rPr>
                    <a:t>Ear, armpit </a:t>
                  </a:r>
                </a:p>
                <a:p>
                  <a:pPr eaLnBrk="0" hangingPunct="0">
                    <a:spcBef>
                      <a:spcPct val="0"/>
                    </a:spcBef>
                    <a:buFontTx/>
                    <a:buNone/>
                  </a:pPr>
                  <a:endParaRPr lang="en-US" dirty="0">
                    <a:latin typeface="Times New Roman" pitchFamily="18" charset="0"/>
                  </a:endParaRPr>
                </a:p>
              </p:txBody>
            </p:sp>
            <p:sp>
              <p:nvSpPr>
                <p:cNvPr id="61" name="Rectangle 28"/>
                <p:cNvSpPr>
                  <a:spLocks noChangeArrowheads="1"/>
                </p:cNvSpPr>
                <p:nvPr/>
              </p:nvSpPr>
              <p:spPr bwMode="auto">
                <a:xfrm>
                  <a:off x="1515" y="1956"/>
                  <a:ext cx="1578" cy="16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grpSp>
            <p:nvGrpSpPr>
              <p:cNvPr id="51" name="Group 29"/>
              <p:cNvGrpSpPr>
                <a:grpSpLocks/>
              </p:cNvGrpSpPr>
              <p:nvPr/>
            </p:nvGrpSpPr>
            <p:grpSpPr bwMode="auto">
              <a:xfrm>
                <a:off x="192" y="2160"/>
                <a:ext cx="1520" cy="1056"/>
                <a:chOff x="0" y="3624"/>
                <a:chExt cx="858" cy="1656"/>
              </a:xfrm>
            </p:grpSpPr>
            <p:sp>
              <p:nvSpPr>
                <p:cNvPr id="58" name="Rectangle 30"/>
                <p:cNvSpPr>
                  <a:spLocks noChangeArrowheads="1"/>
                </p:cNvSpPr>
                <p:nvPr/>
              </p:nvSpPr>
              <p:spPr bwMode="auto">
                <a:xfrm>
                  <a:off x="6" y="3630"/>
                  <a:ext cx="846"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US" dirty="0">
                      <a:latin typeface="Times New Roman" pitchFamily="18" charset="0"/>
                    </a:rPr>
                    <a:t>Older than 5 years </a:t>
                  </a:r>
                </a:p>
                <a:p>
                  <a:pPr eaLnBrk="0" hangingPunct="0">
                    <a:spcBef>
                      <a:spcPct val="0"/>
                    </a:spcBef>
                    <a:buFontTx/>
                    <a:buNone/>
                  </a:pPr>
                  <a:endParaRPr lang="en-US" dirty="0">
                    <a:latin typeface="Times New Roman" pitchFamily="18" charset="0"/>
                  </a:endParaRPr>
                </a:p>
              </p:txBody>
            </p:sp>
            <p:sp>
              <p:nvSpPr>
                <p:cNvPr id="59" name="Rectangle 31"/>
                <p:cNvSpPr>
                  <a:spLocks noChangeArrowheads="1"/>
                </p:cNvSpPr>
                <p:nvPr/>
              </p:nvSpPr>
              <p:spPr bwMode="auto">
                <a:xfrm>
                  <a:off x="0" y="3624"/>
                  <a:ext cx="858" cy="16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grpSp>
            <p:nvGrpSpPr>
              <p:cNvPr id="52" name="Group 32"/>
              <p:cNvGrpSpPr>
                <a:grpSpLocks/>
              </p:cNvGrpSpPr>
              <p:nvPr/>
            </p:nvGrpSpPr>
            <p:grpSpPr bwMode="auto">
              <a:xfrm>
                <a:off x="1680" y="2160"/>
                <a:ext cx="1164" cy="1056"/>
                <a:chOff x="858" y="3624"/>
                <a:chExt cx="657" cy="1656"/>
              </a:xfrm>
            </p:grpSpPr>
            <p:sp>
              <p:nvSpPr>
                <p:cNvPr id="56" name="Rectangle 33"/>
                <p:cNvSpPr>
                  <a:spLocks noChangeArrowheads="1"/>
                </p:cNvSpPr>
                <p:nvPr/>
              </p:nvSpPr>
              <p:spPr bwMode="auto">
                <a:xfrm>
                  <a:off x="864" y="3630"/>
                  <a:ext cx="645"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US" dirty="0">
                      <a:latin typeface="Times New Roman" pitchFamily="18" charset="0"/>
                    </a:rPr>
                    <a:t>1st choice: </a:t>
                  </a:r>
                  <a:br>
                    <a:rPr lang="en-US" dirty="0">
                      <a:latin typeface="Times New Roman" pitchFamily="18" charset="0"/>
                    </a:rPr>
                  </a:br>
                  <a:r>
                    <a:rPr lang="en-US" dirty="0">
                      <a:latin typeface="Times New Roman" pitchFamily="18" charset="0"/>
                    </a:rPr>
                    <a:t>2nd choice:  </a:t>
                  </a:r>
                </a:p>
                <a:p>
                  <a:pPr eaLnBrk="0" hangingPunct="0">
                    <a:spcBef>
                      <a:spcPct val="0"/>
                    </a:spcBef>
                    <a:buFontTx/>
                    <a:buNone/>
                  </a:pPr>
                  <a:endParaRPr lang="en-US" dirty="0">
                    <a:latin typeface="Times New Roman" pitchFamily="18" charset="0"/>
                  </a:endParaRPr>
                </a:p>
              </p:txBody>
            </p:sp>
            <p:sp>
              <p:nvSpPr>
                <p:cNvPr id="57" name="Rectangle 34"/>
                <p:cNvSpPr>
                  <a:spLocks noChangeArrowheads="1"/>
                </p:cNvSpPr>
                <p:nvPr/>
              </p:nvSpPr>
              <p:spPr bwMode="auto">
                <a:xfrm>
                  <a:off x="858" y="3624"/>
                  <a:ext cx="657" cy="16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grpSp>
            <p:nvGrpSpPr>
              <p:cNvPr id="53" name="Group 35"/>
              <p:cNvGrpSpPr>
                <a:grpSpLocks/>
              </p:cNvGrpSpPr>
              <p:nvPr/>
            </p:nvGrpSpPr>
            <p:grpSpPr bwMode="auto">
              <a:xfrm>
                <a:off x="2832" y="2160"/>
                <a:ext cx="2796" cy="1008"/>
                <a:chOff x="1515" y="3624"/>
                <a:chExt cx="1578" cy="1656"/>
              </a:xfrm>
            </p:grpSpPr>
            <p:sp>
              <p:nvSpPr>
                <p:cNvPr id="54" name="Rectangle 36"/>
                <p:cNvSpPr>
                  <a:spLocks noChangeArrowheads="1"/>
                </p:cNvSpPr>
                <p:nvPr/>
              </p:nvSpPr>
              <p:spPr bwMode="auto">
                <a:xfrm>
                  <a:off x="1521" y="3630"/>
                  <a:ext cx="1566"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US" dirty="0">
                      <a:latin typeface="Times New Roman" pitchFamily="18" charset="0"/>
                    </a:rPr>
                    <a:t>Mouth (for an accurate reading)</a:t>
                  </a:r>
                  <a:br>
                    <a:rPr lang="en-US" dirty="0">
                      <a:latin typeface="Times New Roman" pitchFamily="18" charset="0"/>
                    </a:rPr>
                  </a:br>
                  <a:r>
                    <a:rPr lang="en-US" dirty="0">
                      <a:latin typeface="Times New Roman" pitchFamily="18" charset="0"/>
                    </a:rPr>
                    <a:t>Ear, armpit </a:t>
                  </a:r>
                </a:p>
                <a:p>
                  <a:pPr eaLnBrk="0" hangingPunct="0">
                    <a:spcBef>
                      <a:spcPct val="0"/>
                    </a:spcBef>
                    <a:buFontTx/>
                    <a:buNone/>
                  </a:pPr>
                  <a:endParaRPr lang="en-US" dirty="0">
                    <a:latin typeface="Times New Roman" pitchFamily="18" charset="0"/>
                  </a:endParaRPr>
                </a:p>
              </p:txBody>
            </p:sp>
            <p:sp>
              <p:nvSpPr>
                <p:cNvPr id="55" name="Rectangle 37"/>
                <p:cNvSpPr>
                  <a:spLocks noChangeArrowheads="1"/>
                </p:cNvSpPr>
                <p:nvPr/>
              </p:nvSpPr>
              <p:spPr bwMode="auto">
                <a:xfrm>
                  <a:off x="1515" y="3624"/>
                  <a:ext cx="1578" cy="16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grpSp>
        <p:sp>
          <p:nvSpPr>
            <p:cNvPr id="42" name="Rectangle 38"/>
            <p:cNvSpPr>
              <a:spLocks noChangeArrowheads="1"/>
            </p:cNvSpPr>
            <p:nvPr/>
          </p:nvSpPr>
          <p:spPr bwMode="auto">
            <a:xfrm>
              <a:off x="192" y="144"/>
              <a:ext cx="5424" cy="307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CA" dirty="0"/>
            </a:p>
          </p:txBody>
        </p:sp>
      </p:grpSp>
      <p:sp>
        <p:nvSpPr>
          <p:cNvPr id="2" name="TextBox 1"/>
          <p:cNvSpPr txBox="1"/>
          <p:nvPr/>
        </p:nvSpPr>
        <p:spPr>
          <a:xfrm>
            <a:off x="2209800" y="5262880"/>
            <a:ext cx="4955203" cy="646331"/>
          </a:xfrm>
          <a:prstGeom prst="rect">
            <a:avLst/>
          </a:prstGeom>
          <a:noFill/>
        </p:spPr>
        <p:txBody>
          <a:bodyPr wrap="none" rtlCol="0">
            <a:spAutoFit/>
          </a:bodyPr>
          <a:lstStyle/>
          <a:p>
            <a:r>
              <a:rPr lang="en-US" b="1" dirty="0" smtClean="0"/>
              <a:t>Rectal temp. controversial in pts. &lt;28 days </a:t>
            </a:r>
          </a:p>
          <a:p>
            <a:r>
              <a:rPr lang="en-US" b="1" dirty="0" smtClean="0"/>
              <a:t>and in those who are immunocompromised</a:t>
            </a:r>
            <a:endParaRPr lang="en-US" b="1" dirty="0"/>
          </a:p>
        </p:txBody>
      </p:sp>
    </p:spTree>
    <p:extLst>
      <p:ext uri="{BB962C8B-B14F-4D97-AF65-F5344CB8AC3E}">
        <p14:creationId xmlns:p14="http://schemas.microsoft.com/office/powerpoint/2010/main" val="393981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dirty="0" smtClean="0">
                <a:solidFill>
                  <a:srgbClr val="FFC000"/>
                </a:solidFill>
              </a:rPr>
              <a:t>Tympanic Route</a:t>
            </a:r>
            <a:endParaRPr lang="en-US" dirty="0">
              <a:solidFill>
                <a:srgbClr val="FFC000"/>
              </a:solidFill>
            </a:endParaRPr>
          </a:p>
        </p:txBody>
      </p:sp>
      <p:sp>
        <p:nvSpPr>
          <p:cNvPr id="5" name="Footer Placeholder 4"/>
          <p:cNvSpPr>
            <a:spLocks noGrp="1"/>
          </p:cNvSpPr>
          <p:nvPr>
            <p:ph type="ftr" sz="quarter" idx="11"/>
          </p:nvPr>
        </p:nvSpPr>
        <p:spPr/>
        <p:txBody>
          <a:bodyPr/>
          <a:lstStyle/>
          <a:p>
            <a:r>
              <a:rPr kumimoji="0" lang="en-US" smtClean="0"/>
              <a:t>CityWide ED Orientation,June 2015</a:t>
            </a:r>
            <a:endParaRPr kumimoji="0" lang="en-US"/>
          </a:p>
        </p:txBody>
      </p:sp>
      <p:sp>
        <p:nvSpPr>
          <p:cNvPr id="3" name="Content Placeholder 2"/>
          <p:cNvSpPr>
            <a:spLocks noGrp="1"/>
          </p:cNvSpPr>
          <p:nvPr>
            <p:ph idx="4294967295"/>
          </p:nvPr>
        </p:nvSpPr>
        <p:spPr>
          <a:xfrm>
            <a:off x="228600" y="1438275"/>
            <a:ext cx="6019800" cy="6248400"/>
          </a:xfrm>
        </p:spPr>
        <p:txBody>
          <a:bodyPr/>
          <a:lstStyle/>
          <a:p>
            <a:pPr marL="0" indent="0">
              <a:buNone/>
            </a:pPr>
            <a:endParaRPr lang="en-US" sz="800" dirty="0" smtClean="0">
              <a:latin typeface="+mj-lt"/>
            </a:endParaRPr>
          </a:p>
          <a:p>
            <a:r>
              <a:rPr lang="en-US" sz="2800" dirty="0"/>
              <a:t>Measures the thermal radiation emitted from the tympanic membrane</a:t>
            </a:r>
          </a:p>
          <a:p>
            <a:r>
              <a:rPr lang="en-US" sz="2800" dirty="0" smtClean="0"/>
              <a:t>Crying</a:t>
            </a:r>
            <a:r>
              <a:rPr lang="en-US" sz="2800" dirty="0"/>
              <a:t>, earwax and </a:t>
            </a:r>
            <a:r>
              <a:rPr lang="en-US" sz="2800" dirty="0" smtClean="0"/>
              <a:t>otitis </a:t>
            </a:r>
            <a:r>
              <a:rPr lang="en-US" sz="2800" dirty="0"/>
              <a:t>have not been shown to influence readings</a:t>
            </a:r>
          </a:p>
          <a:p>
            <a:r>
              <a:rPr lang="en-US" sz="2800" dirty="0"/>
              <a:t>Contraindicated in presence of drainage, blood, </a:t>
            </a:r>
            <a:r>
              <a:rPr lang="en-US" sz="2800" dirty="0" smtClean="0"/>
              <a:t>or </a:t>
            </a:r>
            <a:r>
              <a:rPr lang="en-US" sz="2800" dirty="0"/>
              <a:t>complete cerumen </a:t>
            </a:r>
            <a:r>
              <a:rPr lang="en-US" sz="2800" dirty="0" smtClean="0"/>
              <a:t>(ear wax) blockage.</a:t>
            </a:r>
          </a:p>
          <a:p>
            <a:endParaRPr lang="en-US" sz="2800" dirty="0"/>
          </a:p>
        </p:txBody>
      </p:sp>
      <p:pic>
        <p:nvPicPr>
          <p:cNvPr id="4" name="Picture 2" descr="gech_0001_0002_0_img01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705600" y="304800"/>
            <a:ext cx="2247900" cy="2266950"/>
          </a:xfrm>
          <a:prstGeom prst="rect">
            <a:avLst/>
          </a:prstGeom>
          <a:noFill/>
        </p:spPr>
      </p:pic>
    </p:spTree>
    <p:extLst>
      <p:ext uri="{BB962C8B-B14F-4D97-AF65-F5344CB8AC3E}">
        <p14:creationId xmlns:p14="http://schemas.microsoft.com/office/powerpoint/2010/main" val="259533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lgn="l"/>
            <a:r>
              <a:rPr lang="en-US" sz="4400" dirty="0" smtClean="0">
                <a:solidFill>
                  <a:srgbClr val="FFC000"/>
                </a:solidFill>
              </a:rPr>
              <a:t>Capillary Refill</a:t>
            </a:r>
            <a:endParaRPr lang="en-US" sz="4400" dirty="0">
              <a:solidFill>
                <a:srgbClr val="FFC000"/>
              </a:solidFill>
            </a:endParaRPr>
          </a:p>
        </p:txBody>
      </p:sp>
      <p:sp>
        <p:nvSpPr>
          <p:cNvPr id="8" name="Footer Placeholder 7"/>
          <p:cNvSpPr>
            <a:spLocks noGrp="1"/>
          </p:cNvSpPr>
          <p:nvPr>
            <p:ph type="ftr" sz="quarter" idx="11"/>
          </p:nvPr>
        </p:nvSpPr>
        <p:spPr/>
        <p:txBody>
          <a:bodyPr/>
          <a:lstStyle/>
          <a:p>
            <a:r>
              <a:rPr kumimoji="0" lang="en-US" smtClean="0"/>
              <a:t>CityWide ED Orientation,June 2015</a:t>
            </a:r>
            <a:endParaRPr kumimoji="0" lang="en-US"/>
          </a:p>
        </p:txBody>
      </p:sp>
      <p:sp>
        <p:nvSpPr>
          <p:cNvPr id="4" name="Rectangle 3"/>
          <p:cNvSpPr/>
          <p:nvPr/>
        </p:nvSpPr>
        <p:spPr>
          <a:xfrm>
            <a:off x="457200" y="1569184"/>
            <a:ext cx="5562600" cy="2677656"/>
          </a:xfrm>
          <a:prstGeom prst="rect">
            <a:avLst/>
          </a:prstGeom>
        </p:spPr>
        <p:txBody>
          <a:bodyPr wrap="square">
            <a:spAutoFit/>
          </a:bodyPr>
          <a:lstStyle/>
          <a:p>
            <a:pPr marL="285750" indent="-285750" eaLnBrk="1" hangingPunct="1">
              <a:buFont typeface="Arial" pitchFamily="34" charset="0"/>
              <a:buChar char="•"/>
            </a:pPr>
            <a:r>
              <a:rPr lang="en-US" sz="2800" dirty="0">
                <a:latin typeface="Times New Roman" pitchFamily="18" charset="0"/>
                <a:cs typeface="Times New Roman" pitchFamily="18" charset="0"/>
              </a:rPr>
              <a:t>Should </a:t>
            </a:r>
            <a:r>
              <a:rPr lang="en-US" sz="2800" dirty="0" smtClean="0">
                <a:latin typeface="Times New Roman" pitchFamily="18" charset="0"/>
                <a:cs typeface="Times New Roman" pitchFamily="18" charset="0"/>
              </a:rPr>
              <a:t>be &lt; </a:t>
            </a:r>
            <a:r>
              <a:rPr lang="en-US" sz="2800" dirty="0">
                <a:latin typeface="Times New Roman" pitchFamily="18" charset="0"/>
                <a:cs typeface="Times New Roman" pitchFamily="18" charset="0"/>
              </a:rPr>
              <a:t>2 seconds</a:t>
            </a:r>
          </a:p>
          <a:p>
            <a:pPr marL="285750" indent="-285750" eaLnBrk="1" hangingPunct="1">
              <a:buFont typeface="Arial" pitchFamily="34" charset="0"/>
              <a:buChar char="•"/>
            </a:pPr>
            <a:r>
              <a:rPr lang="en-US" sz="2800" dirty="0">
                <a:latin typeface="Times New Roman" pitchFamily="18" charset="0"/>
                <a:cs typeface="Times New Roman" pitchFamily="18" charset="0"/>
              </a:rPr>
              <a:t>Reflection of skin perfusion </a:t>
            </a:r>
          </a:p>
          <a:p>
            <a:pPr marL="285750" indent="-285750" eaLnBrk="1" hangingPunct="1">
              <a:buFont typeface="Arial" pitchFamily="34" charset="0"/>
              <a:buChar char="•"/>
            </a:pPr>
            <a:r>
              <a:rPr lang="en-US" sz="2800" dirty="0">
                <a:latin typeface="Times New Roman" pitchFamily="18" charset="0"/>
                <a:cs typeface="Times New Roman" pitchFamily="18" charset="0"/>
              </a:rPr>
              <a:t>Early indicator of abnormalities in cardiac </a:t>
            </a:r>
            <a:r>
              <a:rPr lang="en-US" sz="2800" dirty="0" smtClean="0">
                <a:latin typeface="Times New Roman" pitchFamily="18" charset="0"/>
                <a:cs typeface="Times New Roman" pitchFamily="18" charset="0"/>
              </a:rPr>
              <a:t>output</a:t>
            </a:r>
            <a:endParaRPr lang="en-US" sz="2800" dirty="0">
              <a:latin typeface="Times New Roman" pitchFamily="18" charset="0"/>
              <a:cs typeface="Times New Roman" pitchFamily="18" charset="0"/>
            </a:endParaRPr>
          </a:p>
          <a:p>
            <a:pPr marL="285750" indent="-285750" eaLnBrk="1" hangingPunct="1">
              <a:buFont typeface="Arial" pitchFamily="34" charset="0"/>
              <a:buChar char="•"/>
            </a:pPr>
            <a:r>
              <a:rPr lang="en-US" sz="2800" dirty="0">
                <a:latin typeface="Times New Roman" pitchFamily="18" charset="0"/>
                <a:cs typeface="Times New Roman" pitchFamily="18" charset="0"/>
              </a:rPr>
              <a:t>Lift extremity slightly above heart level…ensures arteriolar cap refill</a:t>
            </a:r>
          </a:p>
        </p:txBody>
      </p:sp>
      <p:sp>
        <p:nvSpPr>
          <p:cNvPr id="5" name="Rectangle 4"/>
          <p:cNvSpPr/>
          <p:nvPr/>
        </p:nvSpPr>
        <p:spPr>
          <a:xfrm>
            <a:off x="2537205" y="3200400"/>
            <a:ext cx="184731" cy="461665"/>
          </a:xfrm>
          <a:prstGeom prst="rect">
            <a:avLst/>
          </a:prstGeom>
        </p:spPr>
        <p:txBody>
          <a:bodyPr wrap="none">
            <a:spAutoFit/>
          </a:bodyPr>
          <a:lstStyle/>
          <a:p>
            <a:endParaRPr lang="en-US" sz="2400" dirty="0">
              <a:solidFill>
                <a:srgbClr val="D5E1E7"/>
              </a:solidFill>
              <a:latin typeface="+mj-lt"/>
            </a:endParaRPr>
          </a:p>
        </p:txBody>
      </p:sp>
      <p:pic>
        <p:nvPicPr>
          <p:cNvPr id="6"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610100"/>
            <a:ext cx="3124200" cy="197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4610100"/>
            <a:ext cx="3048000" cy="197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13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5400" dirty="0" smtClean="0">
                <a:solidFill>
                  <a:srgbClr val="FFC000"/>
                </a:solidFill>
              </a:rPr>
              <a:t>BP Values</a:t>
            </a:r>
            <a:endParaRPr lang="en-US" sz="5400" dirty="0">
              <a:solidFill>
                <a:srgbClr val="FFC000"/>
              </a:solidFill>
            </a:endParaRPr>
          </a:p>
        </p:txBody>
      </p:sp>
      <p:sp>
        <p:nvSpPr>
          <p:cNvPr id="3" name="Content Placeholder 2"/>
          <p:cNvSpPr>
            <a:spLocks noGrp="1"/>
          </p:cNvSpPr>
          <p:nvPr>
            <p:ph idx="1"/>
          </p:nvPr>
        </p:nvSpPr>
        <p:spPr>
          <a:xfrm>
            <a:off x="228600" y="1524000"/>
            <a:ext cx="8763000" cy="6248400"/>
          </a:xfrm>
        </p:spPr>
        <p:txBody>
          <a:bodyPr>
            <a:normAutofit/>
          </a:bodyPr>
          <a:lstStyle/>
          <a:p>
            <a:pPr marL="0" indent="0">
              <a:buNone/>
            </a:pPr>
            <a:r>
              <a:rPr lang="en-US" sz="2800" dirty="0" smtClean="0">
                <a:latin typeface="Times New Roman" pitchFamily="18" charset="0"/>
                <a:cs typeface="Times New Roman" pitchFamily="18" charset="0"/>
              </a:rPr>
              <a:t>As </a:t>
            </a:r>
            <a:r>
              <a:rPr lang="en-US" sz="2800" dirty="0">
                <a:latin typeface="Times New Roman" pitchFamily="18" charset="0"/>
                <a:cs typeface="Times New Roman" pitchFamily="18" charset="0"/>
              </a:rPr>
              <a:t>the child grows, the size of the left ventricle increases, resulting in increased BP </a:t>
            </a:r>
            <a:r>
              <a:rPr lang="en-US" sz="2800" dirty="0" smtClean="0">
                <a:latin typeface="Times New Roman" pitchFamily="18" charset="0"/>
                <a:cs typeface="Times New Roman" pitchFamily="18" charset="0"/>
              </a:rPr>
              <a:t>values</a:t>
            </a:r>
          </a:p>
          <a:p>
            <a:pPr marL="0" indent="0">
              <a:buNone/>
            </a:pPr>
            <a:endParaRPr lang="en-US" sz="2000" dirty="0" smtClean="0">
              <a:latin typeface="Times New Roman" pitchFamily="18" charset="0"/>
              <a:cs typeface="Times New Roman" pitchFamily="18" charset="0"/>
            </a:endParaRPr>
          </a:p>
          <a:p>
            <a:pPr eaLnBrk="0" hangingPunct="0">
              <a:lnSpc>
                <a:spcPct val="80000"/>
              </a:lnSpc>
              <a:spcBef>
                <a:spcPct val="40000"/>
              </a:spcBef>
              <a:spcAft>
                <a:spcPct val="40000"/>
              </a:spcAft>
              <a:buNone/>
            </a:pPr>
            <a:r>
              <a:rPr lang="en-US" sz="2800" b="1" u="sng" dirty="0" smtClean="0">
                <a:latin typeface="Times New Roman" pitchFamily="18" charset="0"/>
              </a:rPr>
              <a:t>Age</a:t>
            </a:r>
            <a:r>
              <a:rPr lang="en-US" sz="2800" u="sng" dirty="0" smtClean="0">
                <a:latin typeface="Times New Roman" pitchFamily="18" charset="0"/>
              </a:rPr>
              <a:t> </a:t>
            </a:r>
            <a:r>
              <a:rPr lang="en-US" sz="2800" u="sng" dirty="0">
                <a:latin typeface="Times New Roman" pitchFamily="18" charset="0"/>
              </a:rPr>
              <a:t>				</a:t>
            </a:r>
            <a:r>
              <a:rPr lang="en-US" sz="2800" b="1" u="sng" dirty="0">
                <a:solidFill>
                  <a:srgbClr val="FFC000"/>
                </a:solidFill>
                <a:latin typeface="Times New Roman" pitchFamily="18" charset="0"/>
              </a:rPr>
              <a:t>Minimum</a:t>
            </a:r>
            <a:r>
              <a:rPr lang="en-US" sz="2800" u="sng" dirty="0">
                <a:latin typeface="Times New Roman" pitchFamily="18" charset="0"/>
              </a:rPr>
              <a:t> </a:t>
            </a:r>
            <a:r>
              <a:rPr lang="en-US" sz="2800" b="1" u="sng" dirty="0" smtClean="0">
                <a:latin typeface="Times New Roman" pitchFamily="18" charset="0"/>
              </a:rPr>
              <a:t>sys BP</a:t>
            </a:r>
            <a:r>
              <a:rPr lang="en-US" sz="1800" dirty="0">
                <a:latin typeface="Times New Roman" pitchFamily="18" charset="0"/>
              </a:rPr>
              <a:t>				</a:t>
            </a:r>
            <a:endParaRPr lang="en-US" sz="1800" dirty="0" smtClean="0">
              <a:latin typeface="Times New Roman" pitchFamily="18" charset="0"/>
            </a:endParaRPr>
          </a:p>
          <a:p>
            <a:pPr eaLnBrk="0" hangingPunct="0">
              <a:lnSpc>
                <a:spcPct val="80000"/>
              </a:lnSpc>
              <a:spcBef>
                <a:spcPct val="40000"/>
              </a:spcBef>
              <a:spcAft>
                <a:spcPct val="40000"/>
              </a:spcAft>
              <a:buNone/>
            </a:pPr>
            <a:r>
              <a:rPr lang="en-US" sz="2800" dirty="0" smtClean="0">
                <a:latin typeface="Times New Roman" pitchFamily="18" charset="0"/>
              </a:rPr>
              <a:t>0 </a:t>
            </a:r>
            <a:r>
              <a:rPr lang="en-US" sz="2800" dirty="0">
                <a:latin typeface="Times New Roman" pitchFamily="18" charset="0"/>
              </a:rPr>
              <a:t>to 1 month			60 mm Hg</a:t>
            </a:r>
          </a:p>
          <a:p>
            <a:pPr eaLnBrk="0" hangingPunct="0">
              <a:buFontTx/>
              <a:buNone/>
            </a:pPr>
            <a:r>
              <a:rPr lang="en-US" sz="2800" dirty="0">
                <a:latin typeface="Times New Roman" pitchFamily="18" charset="0"/>
              </a:rPr>
              <a:t>&gt;1 month to 1 year		</a:t>
            </a:r>
            <a:r>
              <a:rPr lang="en-US" sz="2800" dirty="0" smtClean="0">
                <a:latin typeface="Times New Roman" pitchFamily="18" charset="0"/>
              </a:rPr>
              <a:t>70 </a:t>
            </a:r>
            <a:r>
              <a:rPr lang="en-US" sz="2800" dirty="0">
                <a:latin typeface="Times New Roman" pitchFamily="18" charset="0"/>
              </a:rPr>
              <a:t>mm </a:t>
            </a:r>
            <a:r>
              <a:rPr lang="en-US" sz="2800" dirty="0" smtClean="0">
                <a:latin typeface="Times New Roman" pitchFamily="18" charset="0"/>
              </a:rPr>
              <a:t>Hg</a:t>
            </a:r>
          </a:p>
          <a:p>
            <a:pPr eaLnBrk="0" hangingPunct="0">
              <a:buFontTx/>
              <a:buNone/>
            </a:pPr>
            <a:r>
              <a:rPr lang="en-US" sz="2800" dirty="0" smtClean="0">
                <a:latin typeface="Times New Roman" pitchFamily="18" charset="0"/>
              </a:rPr>
              <a:t>1-10 </a:t>
            </a:r>
            <a:r>
              <a:rPr lang="en-US" sz="2800" dirty="0" err="1" smtClean="0">
                <a:latin typeface="Times New Roman" pitchFamily="18" charset="0"/>
              </a:rPr>
              <a:t>yrs</a:t>
            </a:r>
            <a:r>
              <a:rPr lang="en-US" sz="2800" dirty="0" smtClean="0">
                <a:latin typeface="Times New Roman" pitchFamily="18" charset="0"/>
              </a:rPr>
              <a:t>                            70 + 2x age (in yrs.)</a:t>
            </a:r>
            <a:endParaRPr lang="en-US" sz="2800" dirty="0">
              <a:latin typeface="Times New Roman" pitchFamily="18" charset="0"/>
            </a:endParaRPr>
          </a:p>
          <a:p>
            <a:pPr marL="0" indent="0">
              <a:buNone/>
            </a:pPr>
            <a:r>
              <a:rPr lang="en-US" sz="2800" dirty="0" smtClean="0"/>
              <a:t>&gt; 10 </a:t>
            </a:r>
            <a:r>
              <a:rPr lang="en-US" sz="2800" dirty="0" err="1" smtClean="0"/>
              <a:t>yrs</a:t>
            </a:r>
            <a:r>
              <a:rPr lang="en-US" sz="2800" dirty="0" smtClean="0"/>
              <a:t>                           90 mm Hg</a:t>
            </a:r>
            <a:endParaRPr lang="en-US" sz="2800" dirty="0"/>
          </a:p>
          <a:p>
            <a:pPr marL="0" indent="0">
              <a:buNone/>
            </a:pPr>
            <a:endParaRPr lang="en-US" dirty="0"/>
          </a:p>
        </p:txBody>
      </p:sp>
      <p:sp>
        <p:nvSpPr>
          <p:cNvPr id="4" name="Footer Placeholder 3"/>
          <p:cNvSpPr>
            <a:spLocks noGrp="1"/>
          </p:cNvSpPr>
          <p:nvPr>
            <p:ph type="ftr" sz="quarter" idx="11"/>
          </p:nvPr>
        </p:nvSpPr>
        <p:spPr/>
        <p:txBody>
          <a:bodyPr/>
          <a:lstStyle/>
          <a:p>
            <a:r>
              <a:rPr kumimoji="0" lang="en-US" smtClean="0"/>
              <a:t>CityWide ED Orientation,June 2015</a:t>
            </a:r>
            <a:endParaRPr kumimoji="0" lang="en-US" dirty="0"/>
          </a:p>
        </p:txBody>
      </p:sp>
    </p:spTree>
    <p:extLst>
      <p:ext uri="{BB962C8B-B14F-4D97-AF65-F5344CB8AC3E}">
        <p14:creationId xmlns:p14="http://schemas.microsoft.com/office/powerpoint/2010/main" val="192627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www.ems1.com/data/images/P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93188"/>
            <a:ext cx="5107966" cy="38790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7200" y="533400"/>
            <a:ext cx="8331063" cy="1446550"/>
          </a:xfrm>
          <a:prstGeom prst="rect">
            <a:avLst/>
          </a:prstGeom>
          <a:noFill/>
        </p:spPr>
        <p:txBody>
          <a:bodyPr wrap="none" rtlCol="0">
            <a:spAutoFit/>
          </a:bodyPr>
          <a:lstStyle/>
          <a:p>
            <a:r>
              <a:rPr lang="en-US" sz="4400" dirty="0" smtClean="0">
                <a:solidFill>
                  <a:srgbClr val="FFC000"/>
                </a:solidFill>
                <a:latin typeface="+mj-lt"/>
              </a:rPr>
              <a:t>Assessment Tools: </a:t>
            </a:r>
          </a:p>
          <a:p>
            <a:r>
              <a:rPr lang="en-US" sz="4400" dirty="0" smtClean="0">
                <a:solidFill>
                  <a:srgbClr val="FFC000"/>
                </a:solidFill>
                <a:latin typeface="+mj-lt"/>
              </a:rPr>
              <a:t>Paediatric Assessment Triangle</a:t>
            </a:r>
            <a:endParaRPr lang="en-US" sz="4400" dirty="0">
              <a:solidFill>
                <a:srgbClr val="FFC000"/>
              </a:solidFill>
              <a:latin typeface="+mj-lt"/>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6248400" y="2334131"/>
            <a:ext cx="2355901" cy="1569660"/>
          </a:xfrm>
          <a:prstGeom prst="rect">
            <a:avLst/>
          </a:prstGeom>
          <a:noFill/>
        </p:spPr>
        <p:txBody>
          <a:bodyPr wrap="none" rtlCol="0">
            <a:spAutoFit/>
          </a:bodyPr>
          <a:lstStyle/>
          <a:p>
            <a:r>
              <a:rPr lang="en-US" sz="3200" dirty="0" smtClean="0"/>
              <a:t>Critical look</a:t>
            </a:r>
          </a:p>
          <a:p>
            <a:endParaRPr lang="en-US" sz="3200" dirty="0"/>
          </a:p>
          <a:p>
            <a:endParaRPr lang="en-US" sz="3200" dirty="0" smtClean="0"/>
          </a:p>
        </p:txBody>
      </p:sp>
    </p:spTree>
    <p:extLst>
      <p:ext uri="{BB962C8B-B14F-4D97-AF65-F5344CB8AC3E}">
        <p14:creationId xmlns:p14="http://schemas.microsoft.com/office/powerpoint/2010/main" val="112492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PAT: General Appearance</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533400" y="1981200"/>
            <a:ext cx="4947188" cy="3600986"/>
          </a:xfrm>
          <a:prstGeom prst="rect">
            <a:avLst/>
          </a:prstGeom>
          <a:noFill/>
        </p:spPr>
        <p:txBody>
          <a:bodyPr wrap="none" rtlCol="0">
            <a:spAutoFit/>
          </a:bodyPr>
          <a:lstStyle/>
          <a:p>
            <a:r>
              <a:rPr lang="en-US" sz="4000" b="1" dirty="0" smtClean="0">
                <a:solidFill>
                  <a:srgbClr val="FFC000"/>
                </a:solidFill>
              </a:rPr>
              <a:t>T</a:t>
            </a:r>
            <a:r>
              <a:rPr lang="en-US" sz="2800" dirty="0" smtClean="0"/>
              <a:t>: Tone</a:t>
            </a:r>
          </a:p>
          <a:p>
            <a:r>
              <a:rPr lang="en-US" sz="4000" dirty="0" smtClean="0">
                <a:solidFill>
                  <a:srgbClr val="FFC000"/>
                </a:solidFill>
              </a:rPr>
              <a:t>I</a:t>
            </a:r>
            <a:r>
              <a:rPr lang="en-US" sz="2800" dirty="0" smtClean="0"/>
              <a:t>:   Interactability</a:t>
            </a:r>
          </a:p>
          <a:p>
            <a:r>
              <a:rPr lang="en-US" sz="4000" dirty="0" smtClean="0">
                <a:solidFill>
                  <a:srgbClr val="FFC000"/>
                </a:solidFill>
              </a:rPr>
              <a:t>C</a:t>
            </a:r>
            <a:r>
              <a:rPr lang="en-US" sz="2800" dirty="0" smtClean="0"/>
              <a:t>: Consolability</a:t>
            </a:r>
            <a:endParaRPr lang="en-US" sz="4000" dirty="0" smtClean="0">
              <a:solidFill>
                <a:srgbClr val="FFC000"/>
              </a:solidFill>
            </a:endParaRPr>
          </a:p>
          <a:p>
            <a:r>
              <a:rPr lang="en-US" sz="4000" dirty="0" smtClean="0">
                <a:solidFill>
                  <a:srgbClr val="FFC000"/>
                </a:solidFill>
              </a:rPr>
              <a:t>L</a:t>
            </a:r>
            <a:r>
              <a:rPr lang="en-US" sz="2800" dirty="0" smtClean="0"/>
              <a:t>: Look/gaze (ability to focus)</a:t>
            </a:r>
            <a:endParaRPr lang="en-US" sz="4000" dirty="0" smtClean="0">
              <a:solidFill>
                <a:srgbClr val="FFC000"/>
              </a:solidFill>
            </a:endParaRPr>
          </a:p>
          <a:p>
            <a:r>
              <a:rPr lang="en-US" sz="4000" dirty="0" smtClean="0">
                <a:solidFill>
                  <a:srgbClr val="FFC000"/>
                </a:solidFill>
              </a:rPr>
              <a:t>S</a:t>
            </a:r>
            <a:r>
              <a:rPr lang="en-US" sz="2800" dirty="0" smtClean="0">
                <a:solidFill>
                  <a:srgbClr val="FFC000"/>
                </a:solidFill>
              </a:rPr>
              <a:t>: </a:t>
            </a:r>
            <a:r>
              <a:rPr lang="en-US" sz="2800" dirty="0" smtClean="0"/>
              <a:t>Speech/cry</a:t>
            </a:r>
            <a:endParaRPr lang="en-US" sz="4000" dirty="0" smtClean="0">
              <a:solidFill>
                <a:srgbClr val="FFC000"/>
              </a:solidFill>
            </a:endParaRPr>
          </a:p>
          <a:p>
            <a:endParaRPr lang="en-US" sz="2800" dirty="0"/>
          </a:p>
        </p:txBody>
      </p:sp>
      <p:pic>
        <p:nvPicPr>
          <p:cNvPr id="5" name="Picture 2" descr="http://www.ems1.com/data/images/P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4572000"/>
            <a:ext cx="2307861" cy="17526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6324600" y="4572000"/>
            <a:ext cx="1306330" cy="16764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7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kumimoji="0" lang="en-US" smtClean="0"/>
              <a:t>CityWide ED Orientation,June 2015</a:t>
            </a:r>
            <a:endParaRPr kumimoji="0"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219200"/>
            <a:ext cx="47625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16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PAT: Work of Breathing</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609600" y="1981200"/>
            <a:ext cx="7261347" cy="3539430"/>
          </a:xfrm>
          <a:prstGeom prst="rect">
            <a:avLst/>
          </a:prstGeom>
          <a:noFill/>
        </p:spPr>
        <p:txBody>
          <a:bodyPr wrap="none" rtlCol="0">
            <a:spAutoFit/>
          </a:bodyPr>
          <a:lstStyle/>
          <a:p>
            <a:pPr marL="457200" indent="-457200">
              <a:buFont typeface="Wingdings" pitchFamily="2" charset="2"/>
              <a:buChar char="Ø"/>
            </a:pPr>
            <a:r>
              <a:rPr lang="en-US" sz="2800" dirty="0" smtClean="0"/>
              <a:t>Count Resp. rate</a:t>
            </a:r>
          </a:p>
          <a:p>
            <a:pPr marL="457200" indent="-457200">
              <a:buFont typeface="Wingdings" pitchFamily="2" charset="2"/>
              <a:buChar char="Ø"/>
            </a:pPr>
            <a:endParaRPr lang="en-US" sz="2800" dirty="0" smtClean="0"/>
          </a:p>
          <a:p>
            <a:pPr marL="457200" indent="-457200">
              <a:buFont typeface="Wingdings" pitchFamily="2" charset="2"/>
              <a:buChar char="Ø"/>
            </a:pPr>
            <a:r>
              <a:rPr lang="en-US" sz="2800" dirty="0" smtClean="0"/>
              <a:t>Observe: Flaring, Tug, Desired Position,</a:t>
            </a:r>
          </a:p>
          <a:p>
            <a:r>
              <a:rPr lang="en-US" sz="2800" dirty="0"/>
              <a:t> </a:t>
            </a:r>
            <a:r>
              <a:rPr lang="en-US" sz="2800" dirty="0" smtClean="0"/>
              <a:t>                    Retractions, </a:t>
            </a:r>
          </a:p>
          <a:p>
            <a:endParaRPr lang="en-US" sz="2800" dirty="0" smtClean="0"/>
          </a:p>
          <a:p>
            <a:pPr marL="457200" indent="-457200">
              <a:buFont typeface="Wingdings" pitchFamily="2" charset="2"/>
              <a:buChar char="Ø"/>
            </a:pPr>
            <a:r>
              <a:rPr lang="en-US" sz="2800" dirty="0" smtClean="0"/>
              <a:t>Listen: Breath sounds, Stridor, Wheezing,</a:t>
            </a:r>
          </a:p>
          <a:p>
            <a:r>
              <a:rPr lang="en-US" sz="2800" dirty="0"/>
              <a:t> </a:t>
            </a:r>
            <a:r>
              <a:rPr lang="en-US" sz="2800" dirty="0" smtClean="0"/>
              <a:t>                Grunting, </a:t>
            </a:r>
          </a:p>
          <a:p>
            <a:r>
              <a:rPr lang="en-US" sz="2800" dirty="0"/>
              <a:t> </a:t>
            </a:r>
            <a:r>
              <a:rPr lang="en-US" sz="2800" dirty="0" smtClean="0"/>
              <a:t>                Parents’ concerns</a:t>
            </a:r>
            <a:endParaRPr lang="en-US" sz="2800" dirty="0"/>
          </a:p>
        </p:txBody>
      </p:sp>
      <p:pic>
        <p:nvPicPr>
          <p:cNvPr id="5" name="Picture 2" descr="http://www.ems1.com/data/images/P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703200"/>
            <a:ext cx="2436119" cy="18500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467600" y="4572000"/>
            <a:ext cx="1293119" cy="16764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46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PAT: Circulation to the Skin</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304800" y="1859973"/>
            <a:ext cx="8363187" cy="3539430"/>
          </a:xfrm>
          <a:prstGeom prst="rect">
            <a:avLst/>
          </a:prstGeom>
          <a:noFill/>
        </p:spPr>
        <p:txBody>
          <a:bodyPr wrap="none" rtlCol="0">
            <a:spAutoFit/>
          </a:bodyPr>
          <a:lstStyle/>
          <a:p>
            <a:pPr marL="457200" indent="-457200">
              <a:buFont typeface="Wingdings" pitchFamily="2" charset="2"/>
              <a:buChar char="Ø"/>
            </a:pPr>
            <a:r>
              <a:rPr lang="en-US" sz="2800" dirty="0" smtClean="0"/>
              <a:t>Skin colour</a:t>
            </a:r>
          </a:p>
          <a:p>
            <a:pPr marL="457200" indent="-457200">
              <a:buFont typeface="Wingdings" pitchFamily="2" charset="2"/>
              <a:buChar char="Ø"/>
            </a:pPr>
            <a:endParaRPr lang="en-US" sz="2800" dirty="0" smtClean="0"/>
          </a:p>
          <a:p>
            <a:pPr marL="457200" indent="-457200">
              <a:buFont typeface="Wingdings" pitchFamily="2" charset="2"/>
              <a:buChar char="Ø"/>
            </a:pPr>
            <a:r>
              <a:rPr lang="en-US" sz="2800" dirty="0" smtClean="0"/>
              <a:t>Bleeding?</a:t>
            </a:r>
          </a:p>
          <a:p>
            <a:pPr marL="457200" indent="-457200">
              <a:buFont typeface="Wingdings" pitchFamily="2" charset="2"/>
              <a:buChar char="Ø"/>
            </a:pPr>
            <a:endParaRPr lang="en-US" sz="2800" dirty="0" smtClean="0"/>
          </a:p>
          <a:p>
            <a:pPr marL="457200" indent="-457200">
              <a:buFont typeface="Wingdings" pitchFamily="2" charset="2"/>
              <a:buChar char="Ø"/>
            </a:pPr>
            <a:r>
              <a:rPr lang="en-US" sz="2800" dirty="0" smtClean="0"/>
              <a:t>Capillary Refill</a:t>
            </a:r>
          </a:p>
          <a:p>
            <a:pPr marL="457200" indent="-457200">
              <a:buFont typeface="Wingdings" pitchFamily="2" charset="2"/>
              <a:buChar char="Ø"/>
            </a:pPr>
            <a:endParaRPr lang="en-US" sz="2800" dirty="0" smtClean="0"/>
          </a:p>
          <a:p>
            <a:pPr marL="457200" indent="-457200">
              <a:buFont typeface="Wingdings" pitchFamily="2" charset="2"/>
              <a:buChar char="Ø"/>
            </a:pPr>
            <a:r>
              <a:rPr lang="en-US" sz="2800" dirty="0" smtClean="0"/>
              <a:t>Signs of dehydration: Fontanelles, Sunken eyes,</a:t>
            </a:r>
          </a:p>
          <a:p>
            <a:r>
              <a:rPr lang="en-US" sz="2800" dirty="0"/>
              <a:t> </a:t>
            </a:r>
            <a:r>
              <a:rPr lang="en-US" sz="2800" dirty="0" smtClean="0"/>
              <a:t>                                       Mucous membranes</a:t>
            </a:r>
            <a:endParaRPr lang="en-US" sz="28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1888863"/>
            <a:ext cx="2287413" cy="174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6477000" y="3124200"/>
            <a:ext cx="2190987" cy="7620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Baseline Assessments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304800" y="1981200"/>
            <a:ext cx="7943200" cy="3108543"/>
          </a:xfrm>
          <a:prstGeom prst="rect">
            <a:avLst/>
          </a:prstGeom>
          <a:noFill/>
        </p:spPr>
        <p:txBody>
          <a:bodyPr wrap="none" rtlCol="0">
            <a:spAutoFit/>
          </a:bodyPr>
          <a:lstStyle/>
          <a:p>
            <a:pPr marL="457200" indent="-457200">
              <a:buFont typeface="Wingdings" pitchFamily="2" charset="2"/>
              <a:buChar char="Ø"/>
            </a:pPr>
            <a:r>
              <a:rPr lang="en-US" sz="2800" dirty="0" smtClean="0"/>
              <a:t>Document baseline assessments in detail</a:t>
            </a:r>
          </a:p>
          <a:p>
            <a:pPr marL="457200" indent="-457200">
              <a:buFont typeface="Wingdings" pitchFamily="2" charset="2"/>
              <a:buChar char="Ø"/>
            </a:pPr>
            <a:endParaRPr lang="en-US" sz="2800" dirty="0" smtClean="0"/>
          </a:p>
          <a:p>
            <a:pPr marL="457200" indent="-457200">
              <a:buFont typeface="Wingdings" pitchFamily="2" charset="2"/>
              <a:buChar char="Ø"/>
            </a:pPr>
            <a:r>
              <a:rPr lang="en-US" sz="2800" dirty="0" smtClean="0"/>
              <a:t>Use age-based physiologic scales</a:t>
            </a:r>
          </a:p>
          <a:p>
            <a:pPr marL="457200" indent="-457200">
              <a:buFont typeface="Wingdings" pitchFamily="2" charset="2"/>
              <a:buChar char="Ø"/>
            </a:pPr>
            <a:endParaRPr lang="en-US" sz="2800" dirty="0" smtClean="0"/>
          </a:p>
          <a:p>
            <a:pPr marL="457200" indent="-457200">
              <a:buFont typeface="Wingdings" pitchFamily="2" charset="2"/>
              <a:buChar char="Ø"/>
            </a:pPr>
            <a:r>
              <a:rPr lang="en-US" sz="2800" dirty="0" smtClean="0"/>
              <a:t>Subtle increases in HR and RR are significant</a:t>
            </a:r>
          </a:p>
          <a:p>
            <a:r>
              <a:rPr lang="en-US" sz="2800" dirty="0"/>
              <a:t> </a:t>
            </a:r>
            <a:r>
              <a:rPr lang="en-US" sz="2800" dirty="0" smtClean="0"/>
              <a:t>    especially in the absence of stimuli</a:t>
            </a:r>
          </a:p>
          <a:p>
            <a:endParaRPr lang="en-US" sz="2800" dirty="0"/>
          </a:p>
        </p:txBody>
      </p:sp>
    </p:spTree>
    <p:extLst>
      <p:ext uri="{BB962C8B-B14F-4D97-AF65-F5344CB8AC3E}">
        <p14:creationId xmlns:p14="http://schemas.microsoft.com/office/powerpoint/2010/main" val="77973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Approaching the Child</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685800" y="1828800"/>
            <a:ext cx="7369325" cy="3539430"/>
          </a:xfrm>
          <a:prstGeom prst="rect">
            <a:avLst/>
          </a:prstGeom>
          <a:noFill/>
        </p:spPr>
        <p:txBody>
          <a:bodyPr wrap="none" rtlCol="0">
            <a:spAutoFit/>
          </a:bodyPr>
          <a:lstStyle/>
          <a:p>
            <a:pPr marL="457200" indent="-457200">
              <a:buFont typeface="Wingdings" pitchFamily="2" charset="2"/>
              <a:buChar char="Ø"/>
            </a:pPr>
            <a:r>
              <a:rPr lang="en-US" sz="2800" dirty="0" smtClean="0"/>
              <a:t>Consider developmental age</a:t>
            </a:r>
          </a:p>
          <a:p>
            <a:pPr marL="457200" indent="-457200">
              <a:buFont typeface="Wingdings" pitchFamily="2" charset="2"/>
              <a:buChar char="Ø"/>
            </a:pPr>
            <a:r>
              <a:rPr lang="en-US" sz="2800" dirty="0" smtClean="0"/>
              <a:t>Calm parents first, if anxious</a:t>
            </a:r>
          </a:p>
          <a:p>
            <a:pPr marL="457200" indent="-457200">
              <a:buFont typeface="Wingdings" pitchFamily="2" charset="2"/>
              <a:buChar char="Ø"/>
            </a:pPr>
            <a:r>
              <a:rPr lang="en-US" sz="2800" dirty="0" smtClean="0"/>
              <a:t>Use non-threatening, honest approach</a:t>
            </a:r>
          </a:p>
          <a:p>
            <a:pPr marL="457200" indent="-457200">
              <a:buFont typeface="Wingdings" pitchFamily="2" charset="2"/>
              <a:buChar char="Ø"/>
            </a:pPr>
            <a:r>
              <a:rPr lang="en-US" sz="2800" dirty="0" smtClean="0"/>
              <a:t>Consider what child has been taught:</a:t>
            </a:r>
          </a:p>
          <a:p>
            <a:r>
              <a:rPr lang="en-US" sz="2800" dirty="0"/>
              <a:t> </a:t>
            </a:r>
            <a:r>
              <a:rPr lang="en-US" sz="2800" dirty="0" smtClean="0"/>
              <a:t>    “Never talk to strangers”</a:t>
            </a:r>
          </a:p>
          <a:p>
            <a:pPr marL="457200" indent="-457200">
              <a:buFont typeface="Wingdings" pitchFamily="2" charset="2"/>
              <a:buChar char="Ø"/>
            </a:pPr>
            <a:r>
              <a:rPr lang="en-US" sz="2800" dirty="0" smtClean="0"/>
              <a:t>Fear of the unknown</a:t>
            </a:r>
          </a:p>
          <a:p>
            <a:pPr marL="457200" indent="-457200">
              <a:buFont typeface="Wingdings" pitchFamily="2" charset="2"/>
              <a:buChar char="Ø"/>
            </a:pPr>
            <a:r>
              <a:rPr lang="en-US" sz="2800" dirty="0" smtClean="0"/>
              <a:t>Consider previous healthcare experiences</a:t>
            </a:r>
          </a:p>
          <a:p>
            <a:pPr marL="457200" indent="-457200">
              <a:buFont typeface="Wingdings" pitchFamily="2" charset="2"/>
              <a:buChar char="Ø"/>
            </a:pPr>
            <a:r>
              <a:rPr lang="en-US" sz="2800" dirty="0" smtClean="0"/>
              <a:t>Begin with least invasive </a:t>
            </a:r>
            <a:endParaRPr lang="en-US" sz="2800" dirty="0"/>
          </a:p>
        </p:txBody>
      </p:sp>
      <p:sp>
        <p:nvSpPr>
          <p:cNvPr id="5" name="TextBox 4"/>
          <p:cNvSpPr txBox="1"/>
          <p:nvPr/>
        </p:nvSpPr>
        <p:spPr>
          <a:xfrm>
            <a:off x="381000" y="5486400"/>
            <a:ext cx="8461868" cy="769441"/>
          </a:xfrm>
          <a:prstGeom prst="rect">
            <a:avLst/>
          </a:prstGeom>
          <a:noFill/>
        </p:spPr>
        <p:txBody>
          <a:bodyPr wrap="none" rtlCol="0">
            <a:spAutoFit/>
          </a:bodyPr>
          <a:lstStyle/>
          <a:p>
            <a:r>
              <a:rPr lang="en-US" sz="4400" i="1" dirty="0" smtClean="0">
                <a:solidFill>
                  <a:srgbClr val="FFC000"/>
                </a:solidFill>
              </a:rPr>
              <a:t>“A child’s illness is a family crisis”</a:t>
            </a:r>
            <a:endParaRPr lang="en-US" sz="4400" i="1" dirty="0">
              <a:solidFill>
                <a:srgbClr val="FFC000"/>
              </a:solidFill>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372774"/>
            <a:ext cx="16002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50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34636"/>
            <a:ext cx="7772400" cy="2731008"/>
          </a:xfrm>
        </p:spPr>
        <p:txBody>
          <a:bodyPr>
            <a:normAutofit/>
          </a:bodyPr>
          <a:lstStyle/>
          <a:p>
            <a:r>
              <a:rPr lang="en-US" sz="5400" dirty="0" smtClean="0">
                <a:solidFill>
                  <a:srgbClr val="FFC000"/>
                </a:solidFill>
                <a:latin typeface="Times New Roman" pitchFamily="18" charset="0"/>
                <a:cs typeface="Times New Roman" pitchFamily="18" charset="0"/>
              </a:rPr>
              <a:t>Respiratory Assessment</a:t>
            </a:r>
            <a:endParaRPr lang="en-US" sz="5400" dirty="0">
              <a:solidFill>
                <a:srgbClr val="FFC00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762000" y="3200400"/>
            <a:ext cx="7772400" cy="1509712"/>
          </a:xfrm>
        </p:spPr>
        <p:txBody>
          <a:bodyPr>
            <a:normAutofit/>
          </a:bodyPr>
          <a:lstStyle/>
          <a:p>
            <a:r>
              <a:rPr lang="en-US" sz="4800" dirty="0" smtClean="0">
                <a:latin typeface="+mj-lt"/>
              </a:rPr>
              <a:t>of the pediatric ED patient</a:t>
            </a:r>
            <a:endParaRPr lang="en-US" sz="4800" dirty="0">
              <a:latin typeface="+mj-lt"/>
            </a:endParaRPr>
          </a:p>
        </p:txBody>
      </p:sp>
      <p:sp>
        <p:nvSpPr>
          <p:cNvPr id="4" name="Footer Placeholder 3"/>
          <p:cNvSpPr>
            <a:spLocks noGrp="1"/>
          </p:cNvSpPr>
          <p:nvPr>
            <p:ph type="ftr" sz="quarter" idx="12"/>
          </p:nvPr>
        </p:nvSpPr>
        <p:spPr/>
        <p:txBody>
          <a:bodyPr/>
          <a:lstStyle/>
          <a:p>
            <a:r>
              <a:rPr kumimoji="0" lang="en-US" smtClean="0"/>
              <a:t>CityWide ED Orientation,June 2015</a:t>
            </a:r>
            <a:endParaRPr kumimoji="0" lang="en-US"/>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114800"/>
            <a:ext cx="3552825" cy="24003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66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0"/>
            <a:ext cx="5143500" cy="6858000"/>
          </a:xfrm>
          <a:prstGeom prst="rect">
            <a:avLst/>
          </a:prstGeom>
        </p:spPr>
      </p:pic>
    </p:spTree>
    <p:extLst>
      <p:ext uri="{BB962C8B-B14F-4D97-AF65-F5344CB8AC3E}">
        <p14:creationId xmlns:p14="http://schemas.microsoft.com/office/powerpoint/2010/main" val="17070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solidFill>
                  <a:srgbClr val="FFC000"/>
                </a:solidFill>
              </a:rPr>
              <a:t>Respiratory System: How Children are Different from Adults</a:t>
            </a:r>
            <a:endParaRPr lang="en-US" sz="3200"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533400" y="1524000"/>
            <a:ext cx="8820043" cy="4433073"/>
          </a:xfrm>
          <a:prstGeom prst="rect">
            <a:avLst/>
          </a:prstGeom>
          <a:noFill/>
        </p:spPr>
        <p:txBody>
          <a:bodyPr wrap="none" rtlCol="0">
            <a:spAutoFit/>
          </a:bodyPr>
          <a:lstStyle/>
          <a:p>
            <a:pPr marL="457200" indent="-457200">
              <a:lnSpc>
                <a:spcPct val="150000"/>
              </a:lnSpc>
              <a:buFont typeface="Wingdings" pitchFamily="2" charset="2"/>
              <a:buChar char="Ø"/>
            </a:pPr>
            <a:r>
              <a:rPr lang="en-US" sz="3200" dirty="0" smtClean="0"/>
              <a:t>Bigger tongue</a:t>
            </a:r>
          </a:p>
          <a:p>
            <a:pPr marL="457200" indent="-457200">
              <a:lnSpc>
                <a:spcPct val="150000"/>
              </a:lnSpc>
              <a:buFont typeface="Wingdings" pitchFamily="2" charset="2"/>
              <a:buChar char="Ø"/>
            </a:pPr>
            <a:r>
              <a:rPr lang="en-US" sz="3200" dirty="0" smtClean="0"/>
              <a:t>Larger heads</a:t>
            </a:r>
          </a:p>
          <a:p>
            <a:pPr marL="457200" indent="-457200">
              <a:lnSpc>
                <a:spcPct val="150000"/>
              </a:lnSpc>
              <a:buFont typeface="Wingdings" pitchFamily="2" charset="2"/>
              <a:buChar char="Ø"/>
            </a:pPr>
            <a:r>
              <a:rPr lang="en-US" sz="3200" dirty="0" smtClean="0"/>
              <a:t>Diaphragm and abd. muscles are main resp. </a:t>
            </a:r>
          </a:p>
          <a:p>
            <a:pPr>
              <a:lnSpc>
                <a:spcPct val="150000"/>
              </a:lnSpc>
            </a:pPr>
            <a:r>
              <a:rPr lang="en-US" sz="3200" dirty="0" smtClean="0"/>
              <a:t>     muscles (compared to chest)</a:t>
            </a:r>
          </a:p>
          <a:p>
            <a:pPr marL="457200" indent="-457200">
              <a:lnSpc>
                <a:spcPct val="150000"/>
              </a:lnSpc>
              <a:buFont typeface="Wingdings" pitchFamily="2" charset="2"/>
              <a:buChar char="Ø"/>
            </a:pPr>
            <a:r>
              <a:rPr lang="en-US" sz="3200" dirty="0" smtClean="0"/>
              <a:t>Floppy epiglottis</a:t>
            </a:r>
          </a:p>
          <a:p>
            <a:pPr marL="457200" indent="-457200">
              <a:lnSpc>
                <a:spcPct val="150000"/>
              </a:lnSpc>
              <a:buFont typeface="Wingdings" pitchFamily="2" charset="2"/>
              <a:buChar char="Ø"/>
            </a:pPr>
            <a:r>
              <a:rPr lang="en-US" sz="3200" dirty="0" smtClean="0"/>
              <a:t>Narrower airway</a:t>
            </a:r>
          </a:p>
        </p:txBody>
      </p:sp>
      <p:sp>
        <p:nvSpPr>
          <p:cNvPr id="5" name="TextBox 4"/>
          <p:cNvSpPr txBox="1"/>
          <p:nvPr/>
        </p:nvSpPr>
        <p:spPr>
          <a:xfrm>
            <a:off x="6096000" y="6356092"/>
            <a:ext cx="2375971" cy="276999"/>
          </a:xfrm>
          <a:prstGeom prst="rect">
            <a:avLst/>
          </a:prstGeom>
          <a:noFill/>
        </p:spPr>
        <p:txBody>
          <a:bodyPr wrap="none" rtlCol="0">
            <a:spAutoFit/>
          </a:bodyPr>
          <a:lstStyle/>
          <a:p>
            <a:r>
              <a:rPr lang="en-US" sz="1200" dirty="0" err="1" smtClean="0"/>
              <a:t>Padlipsky</a:t>
            </a:r>
            <a:r>
              <a:rPr lang="en-US" sz="1200" dirty="0" smtClean="0"/>
              <a:t> &amp; </a:t>
            </a:r>
            <a:r>
              <a:rPr lang="en-US" sz="1200" dirty="0" err="1" smtClean="0"/>
              <a:t>Gausche</a:t>
            </a:r>
            <a:r>
              <a:rPr lang="en-US" sz="1200" dirty="0" smtClean="0"/>
              <a:t>-Hill,  2008</a:t>
            </a:r>
            <a:endParaRPr lang="en-US" sz="1200" dirty="0"/>
          </a:p>
        </p:txBody>
      </p:sp>
    </p:spTree>
    <p:extLst>
      <p:ext uri="{BB962C8B-B14F-4D97-AF65-F5344CB8AC3E}">
        <p14:creationId xmlns:p14="http://schemas.microsoft.com/office/powerpoint/2010/main" val="29277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solidFill>
                  <a:srgbClr val="FFC000"/>
                </a:solidFill>
              </a:rPr>
              <a:t>Respiratory System: How Children Differ from Adults</a:t>
            </a:r>
            <a:endParaRPr lang="en-US" dirty="0">
              <a:solidFill>
                <a:srgbClr val="FFC000"/>
              </a:solidFill>
            </a:endParaRPr>
          </a:p>
        </p:txBody>
      </p:sp>
      <p:sp>
        <p:nvSpPr>
          <p:cNvPr id="2" name="Footer Placeholder 1"/>
          <p:cNvSpPr>
            <a:spLocks noGrp="1"/>
          </p:cNvSpPr>
          <p:nvPr>
            <p:ph type="ftr" sz="quarter" idx="11"/>
          </p:nvPr>
        </p:nvSpPr>
        <p:spPr/>
        <p:txBody>
          <a:bodyPr/>
          <a:lstStyle/>
          <a:p>
            <a:r>
              <a:rPr kumimoji="0" lang="en-US" dirty="0" err="1" smtClean="0"/>
              <a:t>CityWide</a:t>
            </a:r>
            <a:r>
              <a:rPr kumimoji="0" lang="en-US" dirty="0" smtClean="0"/>
              <a:t> ED </a:t>
            </a:r>
            <a:r>
              <a:rPr kumimoji="0" lang="en-US" dirty="0" err="1" smtClean="0"/>
              <a:t>Orientation,June</a:t>
            </a:r>
            <a:r>
              <a:rPr kumimoji="0" lang="en-US" dirty="0" smtClean="0"/>
              <a:t> 2015</a:t>
            </a:r>
            <a:endParaRPr kumimoji="0" lang="en-US" dirty="0"/>
          </a:p>
        </p:txBody>
      </p:sp>
      <p:sp>
        <p:nvSpPr>
          <p:cNvPr id="3" name="Rectangle 2"/>
          <p:cNvSpPr/>
          <p:nvPr/>
        </p:nvSpPr>
        <p:spPr>
          <a:xfrm>
            <a:off x="304800" y="1828800"/>
            <a:ext cx="8305800" cy="3785652"/>
          </a:xfrm>
          <a:prstGeom prst="rect">
            <a:avLst/>
          </a:prstGeom>
        </p:spPr>
        <p:txBody>
          <a:bodyPr wrap="square">
            <a:spAutoFit/>
          </a:bodyPr>
          <a:lstStyle/>
          <a:p>
            <a:pPr marL="457200" indent="-457200">
              <a:lnSpc>
                <a:spcPct val="150000"/>
              </a:lnSpc>
              <a:buFont typeface="Wingdings" pitchFamily="2" charset="2"/>
              <a:buChar char="Ø"/>
            </a:pPr>
            <a:r>
              <a:rPr lang="en-US" sz="3200" dirty="0"/>
              <a:t>Inability to express concerns</a:t>
            </a:r>
          </a:p>
          <a:p>
            <a:pPr marL="457200" indent="-457200">
              <a:lnSpc>
                <a:spcPct val="150000"/>
              </a:lnSpc>
              <a:buFont typeface="Wingdings" pitchFamily="2" charset="2"/>
              <a:buChar char="Ø"/>
            </a:pPr>
            <a:r>
              <a:rPr lang="en-US" sz="3200" dirty="0"/>
              <a:t>Nose breathers (infants)</a:t>
            </a:r>
          </a:p>
          <a:p>
            <a:pPr marL="457200" indent="-457200">
              <a:lnSpc>
                <a:spcPct val="150000"/>
              </a:lnSpc>
              <a:buFont typeface="Wingdings" pitchFamily="2" charset="2"/>
              <a:buChar char="Ø"/>
            </a:pPr>
            <a:r>
              <a:rPr lang="en-US" sz="3200" dirty="0"/>
              <a:t>Fewer alveoli</a:t>
            </a:r>
          </a:p>
          <a:p>
            <a:pPr marL="457200" indent="-457200">
              <a:lnSpc>
                <a:spcPct val="150000"/>
              </a:lnSpc>
              <a:buFont typeface="Wingdings" pitchFamily="2" charset="2"/>
              <a:buChar char="Ø"/>
            </a:pPr>
            <a:r>
              <a:rPr lang="en-US" sz="3200" dirty="0"/>
              <a:t>Can maintain normal SpO2 for &lt;1/2 time of </a:t>
            </a:r>
            <a:r>
              <a:rPr lang="en-US" sz="3200" dirty="0" smtClean="0"/>
              <a:t>adult after </a:t>
            </a:r>
            <a:r>
              <a:rPr lang="en-US" sz="3200" dirty="0"/>
              <a:t>apneic event</a:t>
            </a:r>
          </a:p>
        </p:txBody>
      </p:sp>
    </p:spTree>
    <p:extLst>
      <p:ext uri="{BB962C8B-B14F-4D97-AF65-F5344CB8AC3E}">
        <p14:creationId xmlns:p14="http://schemas.microsoft.com/office/powerpoint/2010/main" val="80829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Developmental Transition</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381000" y="1828800"/>
            <a:ext cx="7532768" cy="954107"/>
          </a:xfrm>
          <a:prstGeom prst="rect">
            <a:avLst/>
          </a:prstGeom>
          <a:noFill/>
        </p:spPr>
        <p:txBody>
          <a:bodyPr wrap="none" rtlCol="0">
            <a:spAutoFit/>
          </a:bodyPr>
          <a:lstStyle/>
          <a:p>
            <a:r>
              <a:rPr lang="en-US" sz="2800" dirty="0" smtClean="0"/>
              <a:t>By approx. age of 8, child’s respiratory system</a:t>
            </a:r>
          </a:p>
          <a:p>
            <a:r>
              <a:rPr lang="en-US" sz="2800" dirty="0" smtClean="0"/>
              <a:t>is proportionately similar to an adult’s </a:t>
            </a:r>
            <a:endParaRPr lang="en-US" sz="2800" dirty="0"/>
          </a:p>
        </p:txBody>
      </p:sp>
      <p:sp>
        <p:nvSpPr>
          <p:cNvPr id="5" name="Rectangle 4"/>
          <p:cNvSpPr/>
          <p:nvPr/>
        </p:nvSpPr>
        <p:spPr>
          <a:xfrm>
            <a:off x="228600" y="6324600"/>
            <a:ext cx="2375971" cy="276999"/>
          </a:xfrm>
          <a:prstGeom prst="rect">
            <a:avLst/>
          </a:prstGeom>
        </p:spPr>
        <p:txBody>
          <a:bodyPr wrap="none">
            <a:spAutoFit/>
          </a:bodyPr>
          <a:lstStyle/>
          <a:p>
            <a:r>
              <a:rPr lang="en-US" sz="1200" dirty="0" err="1"/>
              <a:t>Padlipsky</a:t>
            </a:r>
            <a:r>
              <a:rPr lang="en-US" sz="1200" dirty="0"/>
              <a:t> &amp; </a:t>
            </a:r>
            <a:r>
              <a:rPr lang="en-US" sz="1200" dirty="0" err="1"/>
              <a:t>Gausche</a:t>
            </a:r>
            <a:r>
              <a:rPr lang="en-US" sz="1200" dirty="0"/>
              <a:t>-Hill,  2008</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657600"/>
            <a:ext cx="3048000" cy="19050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050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solidFill>
                  <a:srgbClr val="FFC000"/>
                </a:solidFill>
              </a:rPr>
              <a:t>Respiratory Assessment</a:t>
            </a:r>
            <a:endParaRPr lang="en-US" dirty="0">
              <a:solidFill>
                <a:srgbClr val="FFC000"/>
              </a:solidFill>
            </a:endParaRPr>
          </a:p>
        </p:txBody>
      </p:sp>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304800" y="1752600"/>
            <a:ext cx="8521307" cy="3724096"/>
          </a:xfrm>
          <a:prstGeom prst="rect">
            <a:avLst/>
          </a:prstGeom>
          <a:noFill/>
        </p:spPr>
        <p:txBody>
          <a:bodyPr wrap="none" rtlCol="0">
            <a:spAutoFit/>
          </a:bodyPr>
          <a:lstStyle/>
          <a:p>
            <a:r>
              <a:rPr lang="en-US" sz="3600" dirty="0" smtClean="0">
                <a:solidFill>
                  <a:srgbClr val="FFC000"/>
                </a:solidFill>
              </a:rPr>
              <a:t>Inspection</a:t>
            </a:r>
            <a:r>
              <a:rPr lang="en-US" sz="2800" dirty="0" smtClean="0"/>
              <a:t>: </a:t>
            </a:r>
            <a:r>
              <a:rPr lang="en-US" sz="2800" u="sng" dirty="0" smtClean="0"/>
              <a:t>Undress</a:t>
            </a:r>
            <a:r>
              <a:rPr lang="en-US" sz="2800" dirty="0" smtClean="0"/>
              <a:t>, Resp. rate, Rhythm, Quality,</a:t>
            </a:r>
          </a:p>
          <a:p>
            <a:r>
              <a:rPr lang="en-US" sz="2800" dirty="0"/>
              <a:t> </a:t>
            </a:r>
            <a:r>
              <a:rPr lang="en-US" sz="2800" dirty="0" smtClean="0"/>
              <a:t> Effort;</a:t>
            </a:r>
          </a:p>
          <a:p>
            <a:r>
              <a:rPr lang="en-US" sz="2800" dirty="0"/>
              <a:t> </a:t>
            </a:r>
            <a:r>
              <a:rPr lang="en-US" sz="2800" dirty="0" smtClean="0"/>
              <a:t> Look for Retractions, Tug, Flaring, Desired position,</a:t>
            </a:r>
          </a:p>
          <a:p>
            <a:r>
              <a:rPr lang="en-US" sz="2800" dirty="0"/>
              <a:t> </a:t>
            </a:r>
            <a:r>
              <a:rPr lang="en-US" sz="2800" dirty="0" smtClean="0"/>
              <a:t> Restlessness, Anxiety, Focus, Interactions</a:t>
            </a:r>
          </a:p>
          <a:p>
            <a:endParaRPr lang="en-US" sz="2800" dirty="0"/>
          </a:p>
          <a:p>
            <a:r>
              <a:rPr lang="en-US" sz="3200" b="1" dirty="0" smtClean="0">
                <a:solidFill>
                  <a:srgbClr val="FFC000"/>
                </a:solidFill>
              </a:rPr>
              <a:t>Listen: </a:t>
            </a:r>
            <a:r>
              <a:rPr lang="en-US" sz="2800" dirty="0" smtClean="0"/>
              <a:t>To patient &amp; parents’ concerns, </a:t>
            </a:r>
          </a:p>
          <a:p>
            <a:r>
              <a:rPr lang="en-US" sz="2800" b="1" dirty="0">
                <a:solidFill>
                  <a:srgbClr val="FFC000"/>
                </a:solidFill>
              </a:rPr>
              <a:t> </a:t>
            </a:r>
            <a:r>
              <a:rPr lang="en-US" sz="2800" b="1" dirty="0" smtClean="0">
                <a:solidFill>
                  <a:srgbClr val="FFC000"/>
                </a:solidFill>
              </a:rPr>
              <a:t>  </a:t>
            </a:r>
            <a:r>
              <a:rPr lang="en-US" sz="2800" dirty="0" smtClean="0"/>
              <a:t>Breath sounds, Stridor, Wheezing, Grunting,</a:t>
            </a:r>
          </a:p>
          <a:p>
            <a:r>
              <a:rPr lang="en-US" sz="2800" dirty="0"/>
              <a:t> </a:t>
            </a:r>
            <a:r>
              <a:rPr lang="en-US" sz="2800" dirty="0" smtClean="0"/>
              <a:t>  Cough</a:t>
            </a:r>
            <a:endParaRPr lang="en-US" sz="3200" dirty="0"/>
          </a:p>
        </p:txBody>
      </p:sp>
    </p:spTree>
    <p:extLst>
      <p:ext uri="{BB962C8B-B14F-4D97-AF65-F5344CB8AC3E}">
        <p14:creationId xmlns:p14="http://schemas.microsoft.com/office/powerpoint/2010/main" val="12556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kumimoji="0" lang="en-US" smtClean="0"/>
              <a:t>CityWide ED Orientation,June 2015</a:t>
            </a:r>
            <a:endParaRPr kumimoji="0" lang="en-US" dirty="0"/>
          </a:p>
        </p:txBody>
      </p:sp>
      <p:sp>
        <p:nvSpPr>
          <p:cNvPr id="8" name="Rectangle 2"/>
          <p:cNvSpPr>
            <a:spLocks noGrp="1" noChangeArrowheads="1"/>
          </p:cNvSpPr>
          <p:nvPr>
            <p:ph idx="4294967295"/>
          </p:nvPr>
        </p:nvSpPr>
        <p:spPr>
          <a:xfrm>
            <a:off x="-609600" y="1676400"/>
            <a:ext cx="8229600" cy="4525962"/>
          </a:xfrm>
        </p:spPr>
        <p:txBody>
          <a:bodyPr/>
          <a:lstStyle/>
          <a:p>
            <a:pPr marL="0" indent="0" algn="ctr" eaLnBrk="1" hangingPunct="1">
              <a:buNone/>
            </a:pPr>
            <a:r>
              <a:rPr lang="en-US" sz="3200" dirty="0" smtClean="0">
                <a:solidFill>
                  <a:schemeClr val="accent3">
                    <a:lumMod val="40000"/>
                    <a:lumOff val="60000"/>
                  </a:schemeClr>
                </a:solidFill>
                <a:latin typeface="+mj-lt"/>
              </a:rPr>
              <a:t>What children present to  the ED?</a:t>
            </a:r>
          </a:p>
          <a:p>
            <a:pPr marL="0" indent="0" algn="ctr" eaLnBrk="1" hangingPunct="1">
              <a:buNone/>
            </a:pPr>
            <a:endParaRPr lang="en-US" sz="800" dirty="0" smtClean="0">
              <a:solidFill>
                <a:schemeClr val="accent3">
                  <a:lumMod val="40000"/>
                  <a:lumOff val="60000"/>
                </a:schemeClr>
              </a:solidFill>
              <a:latin typeface="+mj-lt"/>
            </a:endParaRPr>
          </a:p>
        </p:txBody>
      </p:sp>
      <p:sp>
        <p:nvSpPr>
          <p:cNvPr id="23554" name="Rectangle 2"/>
          <p:cNvSpPr>
            <a:spLocks noGrp="1" noChangeArrowheads="1"/>
          </p:cNvSpPr>
          <p:nvPr>
            <p:ph type="title" idx="4294967295"/>
          </p:nvPr>
        </p:nvSpPr>
        <p:spPr>
          <a:xfrm>
            <a:off x="284018" y="152400"/>
            <a:ext cx="8229600" cy="1143000"/>
          </a:xfrm>
        </p:spPr>
        <p:txBody>
          <a:bodyPr>
            <a:normAutofit/>
          </a:bodyPr>
          <a:lstStyle/>
          <a:p>
            <a:pPr algn="l"/>
            <a:r>
              <a:rPr lang="en-US" dirty="0" smtClean="0">
                <a:solidFill>
                  <a:srgbClr val="FFC000"/>
                </a:solidFill>
              </a:rPr>
              <a:t>Paediatric </a:t>
            </a:r>
            <a:r>
              <a:rPr lang="en-US" dirty="0" smtClean="0">
                <a:solidFill>
                  <a:srgbClr val="FF0000"/>
                </a:solidFill>
              </a:rPr>
              <a:t>Emergency</a:t>
            </a:r>
            <a:r>
              <a:rPr lang="en-US" dirty="0" smtClean="0">
                <a:solidFill>
                  <a:srgbClr val="FFC000"/>
                </a:solidFill>
              </a:rPr>
              <a:t> </a:t>
            </a:r>
            <a:endParaRPr lang="en-US" dirty="0"/>
          </a:p>
        </p:txBody>
      </p:sp>
      <p:sp>
        <p:nvSpPr>
          <p:cNvPr id="9" name="Rectangle 3"/>
          <p:cNvSpPr txBox="1">
            <a:spLocks noChangeArrowheads="1"/>
          </p:cNvSpPr>
          <p:nvPr/>
        </p:nvSpPr>
        <p:spPr bwMode="auto">
          <a:xfrm>
            <a:off x="304800" y="2590800"/>
            <a:ext cx="6743700" cy="3276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lang="en-US" sz="2800" dirty="0" smtClean="0">
                <a:solidFill>
                  <a:schemeClr val="accent3">
                    <a:lumMod val="20000"/>
                    <a:lumOff val="80000"/>
                  </a:schemeClr>
                </a:solidFill>
                <a:latin typeface="Arial" charset="0"/>
                <a:ea typeface="+mn-ea"/>
                <a:cs typeface="+mn-cs"/>
              </a:defRPr>
            </a:lvl1pPr>
            <a:lvl2pPr marL="742950" indent="-285750" algn="l" rtl="0" eaLnBrk="1" fontAlgn="base" hangingPunct="1">
              <a:spcBef>
                <a:spcPct val="20000"/>
              </a:spcBef>
              <a:spcAft>
                <a:spcPct val="0"/>
              </a:spcAft>
              <a:buChar char="–"/>
              <a:defRPr sz="2400">
                <a:solidFill>
                  <a:schemeClr val="accent3">
                    <a:lumMod val="20000"/>
                    <a:lumOff val="80000"/>
                  </a:schemeClr>
                </a:solidFill>
                <a:latin typeface="Arial" charset="0"/>
              </a:defRPr>
            </a:lvl2pPr>
            <a:lvl3pPr marL="1143000" indent="-228600" algn="l" rtl="0" eaLnBrk="1" fontAlgn="base" hangingPunct="1">
              <a:spcBef>
                <a:spcPct val="20000"/>
              </a:spcBef>
              <a:spcAft>
                <a:spcPct val="0"/>
              </a:spcAft>
              <a:buChar char="•"/>
              <a:defRPr sz="2000">
                <a:solidFill>
                  <a:schemeClr val="accent3">
                    <a:lumMod val="20000"/>
                    <a:lumOff val="80000"/>
                  </a:schemeClr>
                </a:solidFill>
                <a:latin typeface="Arial" charset="0"/>
              </a:defRPr>
            </a:lvl3pPr>
            <a:lvl4pPr marL="1600200" indent="-228600" algn="l" rtl="0" eaLnBrk="1" fontAlgn="base" hangingPunct="1">
              <a:spcBef>
                <a:spcPct val="20000"/>
              </a:spcBef>
              <a:spcAft>
                <a:spcPct val="0"/>
              </a:spcAft>
              <a:buChar char="–"/>
              <a:defRPr sz="1800">
                <a:solidFill>
                  <a:schemeClr val="accent3">
                    <a:lumMod val="20000"/>
                    <a:lumOff val="80000"/>
                  </a:schemeClr>
                </a:solidFill>
                <a:latin typeface="Arial" charset="0"/>
              </a:defRPr>
            </a:lvl4pPr>
            <a:lvl5pPr marL="2057400" indent="-228600" algn="l" rtl="0" eaLnBrk="1" fontAlgn="base" hangingPunct="1">
              <a:spcBef>
                <a:spcPct val="20000"/>
              </a:spcBef>
              <a:spcAft>
                <a:spcPct val="0"/>
              </a:spcAft>
              <a:buChar char="»"/>
              <a:defRPr sz="1800">
                <a:solidFill>
                  <a:schemeClr val="accent3">
                    <a:lumMod val="20000"/>
                    <a:lumOff val="80000"/>
                  </a:schemeClr>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90000"/>
              </a:lnSpc>
            </a:pPr>
            <a:r>
              <a:rPr lang="en-US" b="1" dirty="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rPr>
              <a:t>Paeds def’n: </a:t>
            </a:r>
            <a:r>
              <a:rPr lang="en-US" b="1" dirty="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sym typeface="Wingdings" pitchFamily="2" charset="2"/>
              </a:rPr>
              <a:t>&lt;</a:t>
            </a:r>
            <a:r>
              <a:rPr lang="en-US" b="1" dirty="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rPr>
              <a:t>18 years of </a:t>
            </a:r>
            <a:r>
              <a:rPr lang="en-US" b="1" dirty="0" smtClean="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rPr>
              <a:t>age</a:t>
            </a:r>
          </a:p>
          <a:p>
            <a:pPr>
              <a:lnSpc>
                <a:spcPct val="90000"/>
              </a:lnSpc>
            </a:pPr>
            <a:endParaRPr lang="en-US" sz="800" b="1" dirty="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pPr>
            <a:r>
              <a:rPr lang="en-US" b="1" dirty="0" smtClean="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rPr>
              <a:t>~5% of TEMS calls are for children</a:t>
            </a:r>
            <a:endParaRPr lang="en-US" sz="800" b="1" dirty="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pPr>
            <a:endParaRPr lang="en-US" sz="100" b="1" dirty="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pPr>
            <a:endParaRPr lang="en-US" sz="800" b="1" dirty="0" smtClean="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pPr>
            <a:r>
              <a:rPr lang="en-US" b="1" dirty="0" smtClean="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rPr>
              <a:t>~8% of visits to UH are paediatrics</a:t>
            </a:r>
          </a:p>
          <a:p>
            <a:pPr>
              <a:lnSpc>
                <a:spcPct val="90000"/>
              </a:lnSpc>
            </a:pPr>
            <a:r>
              <a:rPr lang="en-US" b="1" dirty="0" smtClean="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rPr>
              <a:t>Most critical kids &lt; 6yrs and present with resp. or neuro emergencies.</a:t>
            </a:r>
          </a:p>
          <a:p>
            <a:pPr>
              <a:lnSpc>
                <a:spcPct val="90000"/>
              </a:lnSpc>
            </a:pPr>
            <a:r>
              <a:rPr lang="en-US" b="1" dirty="0" smtClean="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rPr>
              <a:t>Resp. illness accounts for 38% admissions in kids &lt; 15 yrs.</a:t>
            </a:r>
          </a:p>
          <a:p>
            <a:pPr>
              <a:lnSpc>
                <a:spcPct val="90000"/>
              </a:lnSpc>
            </a:pPr>
            <a:endParaRPr lang="en-US" sz="800" b="1" dirty="0" smtClean="0">
              <a:solidFill>
                <a:schemeClr val="accent3">
                  <a:lumMod val="40000"/>
                  <a:lumOff val="60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371600"/>
            <a:ext cx="19050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4114800"/>
            <a:ext cx="1905000" cy="1924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Respiratory Distress &amp; Failure</a:t>
            </a:r>
            <a:endParaRPr lang="en-US" dirty="0"/>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graphicFrame>
        <p:nvGraphicFramePr>
          <p:cNvPr id="4" name="Table 3"/>
          <p:cNvGraphicFramePr>
            <a:graphicFrameLocks noGrp="1"/>
          </p:cNvGraphicFramePr>
          <p:nvPr>
            <p:extLst>
              <p:ext uri="{D42A27DB-BD31-4B8C-83A1-F6EECF244321}">
                <p14:modId xmlns:p14="http://schemas.microsoft.com/office/powerpoint/2010/main" val="2982152532"/>
              </p:ext>
            </p:extLst>
          </p:nvPr>
        </p:nvGraphicFramePr>
        <p:xfrm>
          <a:off x="609600" y="1752600"/>
          <a:ext cx="8001000" cy="3606800"/>
        </p:xfrm>
        <a:graphic>
          <a:graphicData uri="http://schemas.openxmlformats.org/drawingml/2006/table">
            <a:tbl>
              <a:tblPr firstRow="1" bandRow="1">
                <a:tableStyleId>{5C22544A-7EE6-4342-B048-85BDC9FD1C3A}</a:tableStyleId>
              </a:tblPr>
              <a:tblGrid>
                <a:gridCol w="1400175"/>
                <a:gridCol w="6600825"/>
              </a:tblGrid>
              <a:tr h="370840">
                <a:tc gridSpan="2">
                  <a:txBody>
                    <a:bodyPr/>
                    <a:lstStyle/>
                    <a:p>
                      <a:r>
                        <a:rPr lang="en-US" dirty="0" smtClean="0"/>
                        <a:t>                                 Respiratory</a:t>
                      </a:r>
                      <a:r>
                        <a:rPr lang="en-US" baseline="0" dirty="0" smtClean="0"/>
                        <a:t> Distress                  Respiratory Failure</a:t>
                      </a:r>
                      <a:endParaRPr lang="en-US" dirty="0"/>
                    </a:p>
                  </a:txBody>
                  <a:tcPr/>
                </a:tc>
                <a:tc hMerge="1">
                  <a:txBody>
                    <a:bodyPr/>
                    <a:lstStyle/>
                    <a:p>
                      <a:endParaRPr lang="en-US" dirty="0"/>
                    </a:p>
                  </a:txBody>
                  <a:tcPr/>
                </a:tc>
              </a:tr>
              <a:tr h="370840">
                <a:tc>
                  <a:txBody>
                    <a:bodyPr/>
                    <a:lstStyle/>
                    <a:p>
                      <a:r>
                        <a:rPr lang="en-US" dirty="0" smtClean="0"/>
                        <a:t>Airway: </a:t>
                      </a:r>
                      <a:endParaRPr lang="en-US" dirty="0"/>
                    </a:p>
                  </a:txBody>
                  <a:tcPr/>
                </a:tc>
                <a:tc>
                  <a:txBody>
                    <a:bodyPr/>
                    <a:lstStyle/>
                    <a:p>
                      <a:r>
                        <a:rPr lang="en-US" dirty="0" smtClean="0"/>
                        <a:t>            Maintainable                                 Not maintainable</a:t>
                      </a:r>
                      <a:endParaRPr lang="en-US" dirty="0"/>
                    </a:p>
                  </a:txBody>
                  <a:tcPr/>
                </a:tc>
              </a:tr>
              <a:tr h="370840">
                <a:tc>
                  <a:txBody>
                    <a:bodyPr/>
                    <a:lstStyle/>
                    <a:p>
                      <a:r>
                        <a:rPr lang="en-US" dirty="0" smtClean="0"/>
                        <a:t>Breathing</a:t>
                      </a:r>
                    </a:p>
                  </a:txBody>
                  <a:tcPr/>
                </a:tc>
                <a:tc>
                  <a:txBody>
                    <a:bodyPr/>
                    <a:lstStyle/>
                    <a:p>
                      <a:r>
                        <a:rPr lang="en-US" dirty="0" smtClean="0"/>
                        <a:t>              Tachypnea</a:t>
                      </a:r>
                      <a:r>
                        <a:rPr lang="en-US" baseline="0" dirty="0" smtClean="0"/>
                        <a:t>                         Bradypnea to apnea</a:t>
                      </a:r>
                      <a:endParaRPr lang="en-US" dirty="0"/>
                    </a:p>
                  </a:txBody>
                  <a:tcPr/>
                </a:tc>
              </a:tr>
              <a:tr h="370840">
                <a:tc>
                  <a:txBody>
                    <a:bodyPr/>
                    <a:lstStyle/>
                    <a:p>
                      <a:r>
                        <a:rPr lang="en-US" dirty="0" smtClean="0"/>
                        <a:t>Work Of Breathing</a:t>
                      </a:r>
                      <a:endParaRPr lang="en-US" dirty="0"/>
                    </a:p>
                  </a:txBody>
                  <a:tcPr/>
                </a:tc>
                <a:tc>
                  <a:txBody>
                    <a:bodyPr/>
                    <a:lstStyle/>
                    <a:p>
                      <a:r>
                        <a:rPr lang="en-US" dirty="0" smtClean="0"/>
                        <a:t>                 Effort                            Effort                 Apnea</a:t>
                      </a:r>
                      <a:endParaRPr lang="en-US" dirty="0"/>
                    </a:p>
                  </a:txBody>
                  <a:tcPr/>
                </a:tc>
              </a:tr>
              <a:tr h="370840">
                <a:tc>
                  <a:txBody>
                    <a:bodyPr/>
                    <a:lstStyle/>
                    <a:p>
                      <a:endParaRPr lang="en-US" dirty="0"/>
                    </a:p>
                  </a:txBody>
                  <a:tcPr/>
                </a:tc>
                <a:tc>
                  <a:txBody>
                    <a:bodyPr/>
                    <a:lstStyle/>
                    <a:p>
                      <a:r>
                        <a:rPr lang="en-US" dirty="0" smtClean="0"/>
                        <a:t>            Good air movement        Poor to absent movement </a:t>
                      </a:r>
                      <a:endParaRPr lang="en-US" dirty="0"/>
                    </a:p>
                  </a:txBody>
                  <a:tcPr/>
                </a:tc>
              </a:tr>
              <a:tr h="370840">
                <a:tc>
                  <a:txBody>
                    <a:bodyPr/>
                    <a:lstStyle/>
                    <a:p>
                      <a:r>
                        <a:rPr lang="en-US" dirty="0" smtClean="0"/>
                        <a:t>Circulation</a:t>
                      </a:r>
                      <a:endParaRPr lang="en-US" dirty="0"/>
                    </a:p>
                  </a:txBody>
                  <a:tcPr/>
                </a:tc>
                <a:tc>
                  <a:txBody>
                    <a:bodyPr/>
                    <a:lstStyle/>
                    <a:p>
                      <a:r>
                        <a:rPr lang="en-US" dirty="0" smtClean="0"/>
                        <a:t>           Tachycardia                                Bradycardia     </a:t>
                      </a:r>
                      <a:endParaRPr lang="en-US" dirty="0"/>
                    </a:p>
                  </a:txBody>
                  <a:tcPr/>
                </a:tc>
              </a:tr>
              <a:tr h="370840">
                <a:tc>
                  <a:txBody>
                    <a:bodyPr/>
                    <a:lstStyle/>
                    <a:p>
                      <a:endParaRPr lang="en-US" dirty="0"/>
                    </a:p>
                  </a:txBody>
                  <a:tcPr/>
                </a:tc>
                <a:tc>
                  <a:txBody>
                    <a:bodyPr/>
                    <a:lstStyle/>
                    <a:p>
                      <a:r>
                        <a:rPr lang="en-US" dirty="0" smtClean="0"/>
                        <a:t>              Pallor                                             Cyanosis</a:t>
                      </a:r>
                      <a:endParaRPr lang="en-US" dirty="0"/>
                    </a:p>
                  </a:txBody>
                  <a:tcPr/>
                </a:tc>
              </a:tr>
              <a:tr h="370840">
                <a:tc>
                  <a:txBody>
                    <a:bodyPr/>
                    <a:lstStyle/>
                    <a:p>
                      <a:r>
                        <a:rPr lang="en-US" dirty="0" smtClean="0"/>
                        <a:t>Disability</a:t>
                      </a:r>
                      <a:endParaRPr lang="en-US" dirty="0"/>
                    </a:p>
                  </a:txBody>
                  <a:tcPr/>
                </a:tc>
                <a:tc>
                  <a:txBody>
                    <a:bodyPr/>
                    <a:lstStyle/>
                    <a:p>
                      <a:r>
                        <a:rPr lang="en-US" dirty="0" smtClean="0"/>
                        <a:t>     Anxiety,</a:t>
                      </a:r>
                      <a:r>
                        <a:rPr lang="en-US" baseline="0" dirty="0" smtClean="0"/>
                        <a:t> agitation                         Lethargy to unresponsive     </a:t>
                      </a:r>
                      <a:endParaRPr lang="en-US" dirty="0"/>
                    </a:p>
                  </a:txBody>
                  <a:tcPr/>
                </a:tc>
              </a:tr>
              <a:tr h="370840">
                <a:tc>
                  <a:txBody>
                    <a:bodyPr/>
                    <a:lstStyle/>
                    <a:p>
                      <a:r>
                        <a:rPr lang="en-US" dirty="0" smtClean="0"/>
                        <a:t>Exposure</a:t>
                      </a:r>
                      <a:endParaRPr lang="en-US" dirty="0"/>
                    </a:p>
                  </a:txBody>
                  <a:tcPr/>
                </a:tc>
                <a:tc>
                  <a:txBody>
                    <a:bodyPr/>
                    <a:lstStyle/>
                    <a:p>
                      <a:r>
                        <a:rPr lang="en-US" dirty="0" smtClean="0"/>
                        <a:t>                               Variable Temperature</a:t>
                      </a:r>
                      <a:endParaRPr lang="en-US" dirty="0"/>
                    </a:p>
                  </a:txBody>
                  <a:tcPr/>
                </a:tc>
              </a:tr>
            </a:tbl>
          </a:graphicData>
        </a:graphic>
      </p:graphicFrame>
      <p:cxnSp>
        <p:nvCxnSpPr>
          <p:cNvPr id="6" name="Straight Arrow Connector 5"/>
          <p:cNvCxnSpPr/>
          <p:nvPr/>
        </p:nvCxnSpPr>
        <p:spPr>
          <a:xfrm>
            <a:off x="5039360" y="1981200"/>
            <a:ext cx="685800" cy="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039360" y="2296160"/>
            <a:ext cx="685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495800" y="2672080"/>
            <a:ext cx="609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114800" y="3088640"/>
            <a:ext cx="304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05400" y="2936240"/>
            <a:ext cx="0" cy="304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096000" y="3078480"/>
            <a:ext cx="4572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895600" y="2936240"/>
            <a:ext cx="0" cy="304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53000" y="3677920"/>
            <a:ext cx="304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419600" y="4038600"/>
            <a:ext cx="9626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267200" y="4495800"/>
            <a:ext cx="11150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495800" y="4800600"/>
            <a:ext cx="8864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52400" y="6477000"/>
            <a:ext cx="800219" cy="246221"/>
          </a:xfrm>
          <a:prstGeom prst="rect">
            <a:avLst/>
          </a:prstGeom>
          <a:noFill/>
        </p:spPr>
        <p:txBody>
          <a:bodyPr wrap="none" rtlCol="0">
            <a:spAutoFit/>
          </a:bodyPr>
          <a:lstStyle/>
          <a:p>
            <a:r>
              <a:rPr lang="en-US" sz="1000" dirty="0" smtClean="0"/>
              <a:t>AHA, 2011</a:t>
            </a:r>
            <a:endParaRPr lang="en-US" sz="1000" dirty="0"/>
          </a:p>
        </p:txBody>
      </p:sp>
    </p:spTree>
    <p:extLst>
      <p:ext uri="{BB962C8B-B14F-4D97-AF65-F5344CB8AC3E}">
        <p14:creationId xmlns:p14="http://schemas.microsoft.com/office/powerpoint/2010/main" val="221962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General Management of Upper Airway Obstruction</a:t>
            </a:r>
            <a:endParaRPr lang="en-US" dirty="0"/>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533400" y="1676400"/>
            <a:ext cx="7661072" cy="3046988"/>
          </a:xfrm>
          <a:prstGeom prst="rect">
            <a:avLst/>
          </a:prstGeom>
          <a:noFill/>
        </p:spPr>
        <p:txBody>
          <a:bodyPr wrap="none" rtlCol="0">
            <a:spAutoFit/>
          </a:bodyPr>
          <a:lstStyle/>
          <a:p>
            <a:pPr marL="457200" indent="-457200">
              <a:lnSpc>
                <a:spcPct val="150000"/>
              </a:lnSpc>
              <a:buClr>
                <a:schemeClr val="accent1">
                  <a:lumMod val="75000"/>
                </a:schemeClr>
              </a:buClr>
              <a:buFont typeface="Wingdings" pitchFamily="2" charset="2"/>
              <a:buChar char="v"/>
            </a:pPr>
            <a:r>
              <a:rPr lang="en-US" sz="3200" dirty="0" smtClean="0"/>
              <a:t>Allow pt. to assume position of comfort</a:t>
            </a:r>
          </a:p>
          <a:p>
            <a:pPr marL="457200" indent="-457200">
              <a:lnSpc>
                <a:spcPct val="150000"/>
              </a:lnSpc>
              <a:buClr>
                <a:schemeClr val="accent1">
                  <a:lumMod val="75000"/>
                </a:schemeClr>
              </a:buClr>
              <a:buFont typeface="Wingdings" pitchFamily="2" charset="2"/>
              <a:buChar char="v"/>
            </a:pPr>
            <a:r>
              <a:rPr lang="en-US" sz="3200" dirty="0" smtClean="0"/>
              <a:t>Jaw thrust or head tilt/chin lift</a:t>
            </a:r>
          </a:p>
          <a:p>
            <a:pPr marL="457200" indent="-457200">
              <a:lnSpc>
                <a:spcPct val="150000"/>
              </a:lnSpc>
              <a:buClr>
                <a:schemeClr val="accent1">
                  <a:lumMod val="75000"/>
                </a:schemeClr>
              </a:buClr>
              <a:buFont typeface="Wingdings" pitchFamily="2" charset="2"/>
              <a:buChar char="v"/>
            </a:pPr>
            <a:r>
              <a:rPr lang="en-US" sz="3200" dirty="0" smtClean="0"/>
              <a:t>Foreign body removal</a:t>
            </a:r>
          </a:p>
          <a:p>
            <a:pPr marL="457200" indent="-457200">
              <a:lnSpc>
                <a:spcPct val="150000"/>
              </a:lnSpc>
              <a:buClr>
                <a:schemeClr val="accent1">
                  <a:lumMod val="75000"/>
                </a:schemeClr>
              </a:buClr>
              <a:buFont typeface="Wingdings" pitchFamily="2" charset="2"/>
              <a:buChar char="v"/>
            </a:pPr>
            <a:r>
              <a:rPr lang="en-US" sz="3200" dirty="0" smtClean="0"/>
              <a:t>Suction mouth or nose</a:t>
            </a:r>
          </a:p>
        </p:txBody>
      </p:sp>
      <p:sp>
        <p:nvSpPr>
          <p:cNvPr id="5" name="TextBox 4"/>
          <p:cNvSpPr txBox="1"/>
          <p:nvPr/>
        </p:nvSpPr>
        <p:spPr>
          <a:xfrm>
            <a:off x="167640" y="6468348"/>
            <a:ext cx="800219" cy="246221"/>
          </a:xfrm>
          <a:prstGeom prst="rect">
            <a:avLst/>
          </a:prstGeom>
          <a:noFill/>
        </p:spPr>
        <p:txBody>
          <a:bodyPr wrap="none" rtlCol="0">
            <a:spAutoFit/>
          </a:bodyPr>
          <a:lstStyle/>
          <a:p>
            <a:r>
              <a:rPr lang="en-US" sz="1000" dirty="0" smtClean="0"/>
              <a:t>AHA, 2011</a:t>
            </a:r>
            <a:endParaRPr lang="en-US" sz="1000" dirty="0"/>
          </a:p>
        </p:txBody>
      </p:sp>
    </p:spTree>
    <p:extLst>
      <p:ext uri="{BB962C8B-B14F-4D97-AF65-F5344CB8AC3E}">
        <p14:creationId xmlns:p14="http://schemas.microsoft.com/office/powerpoint/2010/main" val="20160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General Management of Upper Airway Obstruction</a:t>
            </a:r>
            <a:endParaRPr lang="en-US" dirty="0"/>
          </a:p>
        </p:txBody>
      </p:sp>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sp>
        <p:nvSpPr>
          <p:cNvPr id="3" name="Rectangle 2"/>
          <p:cNvSpPr/>
          <p:nvPr/>
        </p:nvSpPr>
        <p:spPr>
          <a:xfrm>
            <a:off x="381000" y="1828800"/>
            <a:ext cx="8229600" cy="3785652"/>
          </a:xfrm>
          <a:prstGeom prst="rect">
            <a:avLst/>
          </a:prstGeom>
        </p:spPr>
        <p:txBody>
          <a:bodyPr wrap="square">
            <a:spAutoFit/>
          </a:bodyPr>
          <a:lstStyle/>
          <a:p>
            <a:pPr marL="457200" indent="-457200">
              <a:lnSpc>
                <a:spcPct val="150000"/>
              </a:lnSpc>
              <a:buClr>
                <a:schemeClr val="accent1">
                  <a:lumMod val="75000"/>
                </a:schemeClr>
              </a:buClr>
              <a:buFont typeface="Wingdings" pitchFamily="2" charset="2"/>
              <a:buChar char="v"/>
            </a:pPr>
            <a:r>
              <a:rPr lang="en-US" sz="3200" dirty="0"/>
              <a:t>Reducing airway swelling with meds</a:t>
            </a:r>
          </a:p>
          <a:p>
            <a:pPr marL="457200" indent="-457200">
              <a:lnSpc>
                <a:spcPct val="150000"/>
              </a:lnSpc>
              <a:buClr>
                <a:schemeClr val="accent1">
                  <a:lumMod val="75000"/>
                </a:schemeClr>
              </a:buClr>
              <a:buFont typeface="Wingdings" pitchFamily="2" charset="2"/>
              <a:buChar char="v"/>
            </a:pPr>
            <a:r>
              <a:rPr lang="en-US" sz="3200" dirty="0"/>
              <a:t>Minimizing anxiety</a:t>
            </a:r>
          </a:p>
          <a:p>
            <a:pPr marL="457200" indent="-457200">
              <a:lnSpc>
                <a:spcPct val="150000"/>
              </a:lnSpc>
              <a:buClr>
                <a:schemeClr val="accent1">
                  <a:lumMod val="75000"/>
                </a:schemeClr>
              </a:buClr>
              <a:buFont typeface="Wingdings" pitchFamily="2" charset="2"/>
              <a:buChar char="v"/>
            </a:pPr>
            <a:r>
              <a:rPr lang="en-US" sz="3200" dirty="0"/>
              <a:t>Consider airway adjunct or intubation</a:t>
            </a:r>
          </a:p>
          <a:p>
            <a:pPr marL="457200" indent="-457200">
              <a:lnSpc>
                <a:spcPct val="150000"/>
              </a:lnSpc>
              <a:buClr>
                <a:schemeClr val="accent1">
                  <a:lumMod val="75000"/>
                </a:schemeClr>
              </a:buClr>
              <a:buFont typeface="Wingdings" pitchFamily="2" charset="2"/>
              <a:buChar char="v"/>
            </a:pPr>
            <a:r>
              <a:rPr lang="en-US" sz="3200" dirty="0"/>
              <a:t>Consider whether tracheostomy is needed</a:t>
            </a:r>
          </a:p>
        </p:txBody>
      </p:sp>
    </p:spTree>
    <p:extLst>
      <p:ext uri="{BB962C8B-B14F-4D97-AF65-F5344CB8AC3E}">
        <p14:creationId xmlns:p14="http://schemas.microsoft.com/office/powerpoint/2010/main" val="418333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Management of </a:t>
            </a:r>
            <a:r>
              <a:rPr lang="en-US" sz="3600" dirty="0" smtClean="0"/>
              <a:t>Specific Respiratory </a:t>
            </a:r>
            <a:r>
              <a:rPr lang="en-US" sz="3600" dirty="0"/>
              <a:t>Emergencies Flowchart (AHA)</a:t>
            </a: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dirty="0"/>
          </a:p>
        </p:txBody>
      </p:sp>
      <p:sp>
        <p:nvSpPr>
          <p:cNvPr id="4" name="TextBox 3"/>
          <p:cNvSpPr txBox="1"/>
          <p:nvPr/>
        </p:nvSpPr>
        <p:spPr>
          <a:xfrm>
            <a:off x="2057400" y="1686560"/>
            <a:ext cx="4777270" cy="523220"/>
          </a:xfrm>
          <a:prstGeom prst="rect">
            <a:avLst/>
          </a:prstGeom>
          <a:solidFill>
            <a:srgbClr val="92D050"/>
          </a:solidFill>
        </p:spPr>
        <p:txBody>
          <a:bodyPr wrap="none" rtlCol="0">
            <a:spAutoFit/>
          </a:bodyPr>
          <a:lstStyle/>
          <a:p>
            <a:r>
              <a:rPr lang="en-US" sz="2800" b="1" dirty="0" smtClean="0">
                <a:latin typeface="+mn-lt"/>
              </a:rPr>
              <a:t>Upper Airway Obstruction</a:t>
            </a:r>
            <a:endParaRPr lang="en-US" sz="2800" b="1"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696414715"/>
              </p:ext>
            </p:extLst>
          </p:nvPr>
        </p:nvGraphicFramePr>
        <p:xfrm>
          <a:off x="304800" y="2590800"/>
          <a:ext cx="8458200" cy="3048000"/>
        </p:xfrm>
        <a:graphic>
          <a:graphicData uri="http://schemas.openxmlformats.org/drawingml/2006/table">
            <a:tbl>
              <a:tblPr firstRow="1" bandRow="1">
                <a:tableStyleId>{5C22544A-7EE6-4342-B048-85BDC9FD1C3A}</a:tableStyleId>
              </a:tblPr>
              <a:tblGrid>
                <a:gridCol w="2819400"/>
                <a:gridCol w="2819400"/>
                <a:gridCol w="2819400"/>
              </a:tblGrid>
              <a:tr h="853440">
                <a:tc>
                  <a:txBody>
                    <a:bodyPr/>
                    <a:lstStyle/>
                    <a:p>
                      <a:r>
                        <a:rPr lang="en-US" sz="2800" dirty="0" smtClean="0"/>
                        <a:t>Croup</a:t>
                      </a:r>
                      <a:endParaRPr lang="en-US" sz="2800" dirty="0"/>
                    </a:p>
                  </a:txBody>
                  <a:tcPr/>
                </a:tc>
                <a:tc>
                  <a:txBody>
                    <a:bodyPr/>
                    <a:lstStyle/>
                    <a:p>
                      <a:r>
                        <a:rPr lang="en-US" sz="2800" dirty="0" smtClean="0"/>
                        <a:t>Anaphylaxis</a:t>
                      </a:r>
                      <a:endParaRPr lang="en-US" sz="2800" dirty="0"/>
                    </a:p>
                  </a:txBody>
                  <a:tcPr/>
                </a:tc>
                <a:tc>
                  <a:txBody>
                    <a:bodyPr/>
                    <a:lstStyle/>
                    <a:p>
                      <a:r>
                        <a:rPr lang="en-US" sz="2800" dirty="0" smtClean="0"/>
                        <a:t>Aspiration Foreign</a:t>
                      </a:r>
                      <a:r>
                        <a:rPr lang="en-US" sz="2800" baseline="0" dirty="0" smtClean="0"/>
                        <a:t> Body</a:t>
                      </a:r>
                      <a:endParaRPr lang="en-US" sz="2800" dirty="0"/>
                    </a:p>
                  </a:txBody>
                  <a:tcPr/>
                </a:tc>
              </a:tr>
              <a:tr h="1584960">
                <a:tc>
                  <a:txBody>
                    <a:bodyPr/>
                    <a:lstStyle/>
                    <a:p>
                      <a:pPr marL="285750" indent="-285750">
                        <a:buFont typeface="Wingdings" pitchFamily="2" charset="2"/>
                        <a:buChar char="Ø"/>
                      </a:pPr>
                      <a:r>
                        <a:rPr lang="en-US" sz="2800" dirty="0" smtClean="0"/>
                        <a:t>Nebulized epinephrine</a:t>
                      </a:r>
                    </a:p>
                    <a:p>
                      <a:pPr marL="285750" indent="-285750">
                        <a:buFont typeface="Wingdings" pitchFamily="2" charset="2"/>
                        <a:buChar char="Ø"/>
                      </a:pPr>
                      <a:r>
                        <a:rPr lang="en-US" sz="2400" dirty="0" smtClean="0"/>
                        <a:t>Corticosteroids</a:t>
                      </a:r>
                      <a:endParaRPr lang="en-US" sz="2400" dirty="0"/>
                    </a:p>
                  </a:txBody>
                  <a:tcPr/>
                </a:tc>
                <a:tc>
                  <a:txBody>
                    <a:bodyPr/>
                    <a:lstStyle/>
                    <a:p>
                      <a:pPr marL="285750" indent="-285750">
                        <a:buFont typeface="Wingdings" pitchFamily="2" charset="2"/>
                        <a:buChar char="Ø"/>
                      </a:pPr>
                      <a:r>
                        <a:rPr lang="en-US" sz="2800" dirty="0" smtClean="0"/>
                        <a:t>IM Epinephrine</a:t>
                      </a:r>
                    </a:p>
                    <a:p>
                      <a:pPr marL="285750" indent="-285750">
                        <a:buFont typeface="Wingdings" pitchFamily="2" charset="2"/>
                        <a:buChar char="Ø"/>
                      </a:pPr>
                      <a:r>
                        <a:rPr lang="en-US" sz="2800" dirty="0" smtClean="0"/>
                        <a:t>Salbutamol</a:t>
                      </a:r>
                    </a:p>
                    <a:p>
                      <a:pPr marL="285750" indent="-285750">
                        <a:buFont typeface="Wingdings" pitchFamily="2" charset="2"/>
                        <a:buChar char="Ø"/>
                      </a:pPr>
                      <a:r>
                        <a:rPr lang="en-US" sz="2400" dirty="0" smtClean="0"/>
                        <a:t>Antihistamines</a:t>
                      </a:r>
                    </a:p>
                    <a:p>
                      <a:pPr marL="285750" indent="-285750">
                        <a:buFont typeface="Wingdings" pitchFamily="2" charset="2"/>
                        <a:buChar char="Ø"/>
                      </a:pPr>
                      <a:r>
                        <a:rPr lang="en-US" sz="2400" dirty="0" smtClean="0"/>
                        <a:t>Corticosteroids</a:t>
                      </a:r>
                      <a:endParaRPr lang="en-US" sz="2400" dirty="0"/>
                    </a:p>
                  </a:txBody>
                  <a:tcPr/>
                </a:tc>
                <a:tc>
                  <a:txBody>
                    <a:bodyPr/>
                    <a:lstStyle/>
                    <a:p>
                      <a:pPr marL="285750" indent="-285750">
                        <a:buFont typeface="Wingdings" pitchFamily="2" charset="2"/>
                        <a:buChar char="Ø"/>
                      </a:pPr>
                      <a:r>
                        <a:rPr lang="en-US" sz="2800" dirty="0" smtClean="0"/>
                        <a:t>Allow position</a:t>
                      </a:r>
                      <a:r>
                        <a:rPr lang="en-US" sz="2800" baseline="0" dirty="0" smtClean="0"/>
                        <a:t> of comfort</a:t>
                      </a:r>
                    </a:p>
                    <a:p>
                      <a:pPr marL="285750" indent="-285750">
                        <a:buFont typeface="Wingdings" pitchFamily="2" charset="2"/>
                        <a:buChar char="Ø"/>
                      </a:pPr>
                      <a:r>
                        <a:rPr lang="en-US" sz="2800" baseline="0" dirty="0" smtClean="0"/>
                        <a:t>Specialty Consultation</a:t>
                      </a:r>
                      <a:endParaRPr lang="en-US" sz="2800" dirty="0"/>
                    </a:p>
                  </a:txBody>
                  <a:tcPr/>
                </a:tc>
              </a:tr>
            </a:tbl>
          </a:graphicData>
        </a:graphic>
      </p:graphicFrame>
      <p:sp>
        <p:nvSpPr>
          <p:cNvPr id="6" name="Rectangle 5"/>
          <p:cNvSpPr/>
          <p:nvPr/>
        </p:nvSpPr>
        <p:spPr>
          <a:xfrm>
            <a:off x="197468" y="6452790"/>
            <a:ext cx="2199641" cy="246221"/>
          </a:xfrm>
          <a:prstGeom prst="rect">
            <a:avLst/>
          </a:prstGeom>
        </p:spPr>
        <p:txBody>
          <a:bodyPr wrap="none">
            <a:spAutoFit/>
          </a:bodyPr>
          <a:lstStyle/>
          <a:p>
            <a:r>
              <a:rPr lang="en-US" sz="1000" dirty="0"/>
              <a:t>American Heart Association, </a:t>
            </a:r>
            <a:r>
              <a:rPr lang="en-US" sz="1000" dirty="0" smtClean="0"/>
              <a:t>(2011</a:t>
            </a:r>
            <a:r>
              <a:rPr lang="en-US" sz="1000" dirty="0"/>
              <a:t>)</a:t>
            </a:r>
          </a:p>
        </p:txBody>
      </p:sp>
    </p:spTree>
    <p:extLst>
      <p:ext uri="{BB962C8B-B14F-4D97-AF65-F5344CB8AC3E}">
        <p14:creationId xmlns:p14="http://schemas.microsoft.com/office/powerpoint/2010/main" val="47289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Management of </a:t>
            </a:r>
            <a:r>
              <a:rPr lang="en-US" sz="3600" dirty="0" smtClean="0"/>
              <a:t>Specific Respiratory </a:t>
            </a:r>
            <a:r>
              <a:rPr lang="en-US" sz="3600" dirty="0"/>
              <a:t>Emergencies Flowchart (AHA)</a:t>
            </a: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2514600" y="1981200"/>
            <a:ext cx="4799775" cy="523220"/>
          </a:xfrm>
          <a:prstGeom prst="rect">
            <a:avLst/>
          </a:prstGeom>
          <a:solidFill>
            <a:srgbClr val="92D050"/>
          </a:solidFill>
        </p:spPr>
        <p:txBody>
          <a:bodyPr wrap="none" rtlCol="0">
            <a:spAutoFit/>
          </a:bodyPr>
          <a:lstStyle/>
          <a:p>
            <a:r>
              <a:rPr lang="en-US" sz="2800" b="1" dirty="0" smtClean="0">
                <a:latin typeface="+mn-lt"/>
              </a:rPr>
              <a:t>Lower Airway Obstruction</a:t>
            </a:r>
            <a:endParaRPr lang="en-US" sz="2800" b="1"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3592525707"/>
              </p:ext>
            </p:extLst>
          </p:nvPr>
        </p:nvGraphicFramePr>
        <p:xfrm>
          <a:off x="304800" y="2667000"/>
          <a:ext cx="8458200" cy="3449320"/>
        </p:xfrm>
        <a:graphic>
          <a:graphicData uri="http://schemas.openxmlformats.org/drawingml/2006/table">
            <a:tbl>
              <a:tblPr firstRow="1" bandRow="1">
                <a:tableStyleId>{5C22544A-7EE6-4342-B048-85BDC9FD1C3A}</a:tableStyleId>
              </a:tblPr>
              <a:tblGrid>
                <a:gridCol w="4229100"/>
                <a:gridCol w="4229100"/>
              </a:tblGrid>
              <a:tr h="370840">
                <a:tc>
                  <a:txBody>
                    <a:bodyPr/>
                    <a:lstStyle/>
                    <a:p>
                      <a:r>
                        <a:rPr lang="en-US" smtClean="0"/>
                        <a:t>Bronchiolitis</a:t>
                      </a:r>
                      <a:endParaRPr lang="en-US" dirty="0"/>
                    </a:p>
                  </a:txBody>
                  <a:tcPr/>
                </a:tc>
                <a:tc>
                  <a:txBody>
                    <a:bodyPr/>
                    <a:lstStyle/>
                    <a:p>
                      <a:r>
                        <a:rPr lang="en-US" dirty="0" smtClean="0"/>
                        <a:t>Asthma</a:t>
                      </a:r>
                      <a:endParaRPr lang="en-US" dirty="0"/>
                    </a:p>
                  </a:txBody>
                  <a:tcPr/>
                </a:tc>
              </a:tr>
              <a:tr h="370840">
                <a:tc>
                  <a:txBody>
                    <a:bodyPr/>
                    <a:lstStyle/>
                    <a:p>
                      <a:pPr marL="285750" indent="-285750">
                        <a:buFont typeface="Wingdings" pitchFamily="2" charset="2"/>
                        <a:buChar char="Ø"/>
                      </a:pPr>
                      <a:r>
                        <a:rPr lang="en-US" sz="2800" dirty="0" smtClean="0"/>
                        <a:t>Nasal suctioning</a:t>
                      </a:r>
                    </a:p>
                    <a:p>
                      <a:pPr marL="285750" indent="-285750">
                        <a:buFont typeface="Wingdings" pitchFamily="2" charset="2"/>
                        <a:buChar char="Ø"/>
                      </a:pPr>
                      <a:r>
                        <a:rPr lang="en-US" sz="2800" dirty="0" smtClean="0"/>
                        <a:t>Bronchodilator trial</a:t>
                      </a:r>
                      <a:endParaRPr lang="en-US" sz="2800" dirty="0"/>
                    </a:p>
                  </a:txBody>
                  <a:tcPr/>
                </a:tc>
                <a:tc>
                  <a:txBody>
                    <a:bodyPr/>
                    <a:lstStyle/>
                    <a:p>
                      <a:pPr marL="285750" indent="-285750">
                        <a:buFont typeface="Wingdings" pitchFamily="2" charset="2"/>
                        <a:buChar char="Ø"/>
                      </a:pPr>
                      <a:r>
                        <a:rPr lang="en-US" sz="2800" dirty="0" smtClean="0"/>
                        <a:t>Salbutamol</a:t>
                      </a:r>
                      <a:r>
                        <a:rPr lang="en-US" sz="2800" baseline="0" dirty="0" smtClean="0"/>
                        <a:t> +/- Ipratropium</a:t>
                      </a:r>
                    </a:p>
                    <a:p>
                      <a:pPr marL="285750" indent="-285750">
                        <a:buFont typeface="Wingdings" pitchFamily="2" charset="2"/>
                        <a:buChar char="Ø"/>
                      </a:pPr>
                      <a:r>
                        <a:rPr lang="en-US" sz="2800" baseline="0" dirty="0" smtClean="0"/>
                        <a:t>Corticosteroids</a:t>
                      </a:r>
                    </a:p>
                    <a:p>
                      <a:pPr marL="285750" indent="-285750">
                        <a:buFont typeface="Wingdings" pitchFamily="2" charset="2"/>
                        <a:buChar char="Ø"/>
                      </a:pPr>
                      <a:r>
                        <a:rPr lang="en-US" sz="2800" baseline="0" dirty="0" smtClean="0"/>
                        <a:t>Subcutaneous Epinephrine</a:t>
                      </a:r>
                    </a:p>
                    <a:p>
                      <a:pPr marL="285750" indent="-285750">
                        <a:buFont typeface="Wingdings" pitchFamily="2" charset="2"/>
                        <a:buChar char="Ø"/>
                      </a:pPr>
                      <a:r>
                        <a:rPr lang="en-US" sz="2800" baseline="0" dirty="0" smtClean="0"/>
                        <a:t>Magnesium Sulfate</a:t>
                      </a:r>
                    </a:p>
                    <a:p>
                      <a:pPr marL="285750" indent="-285750">
                        <a:buFont typeface="Wingdings" pitchFamily="2" charset="2"/>
                        <a:buChar char="Ø"/>
                      </a:pPr>
                      <a:r>
                        <a:rPr lang="en-US" sz="2800" baseline="0" dirty="0" err="1" smtClean="0"/>
                        <a:t>Terbutaline</a:t>
                      </a:r>
                      <a:endParaRPr lang="en-US" sz="2800" dirty="0"/>
                    </a:p>
                  </a:txBody>
                  <a:tcPr/>
                </a:tc>
              </a:tr>
            </a:tbl>
          </a:graphicData>
        </a:graphic>
      </p:graphicFrame>
      <p:sp>
        <p:nvSpPr>
          <p:cNvPr id="6" name="Rectangle 5"/>
          <p:cNvSpPr/>
          <p:nvPr/>
        </p:nvSpPr>
        <p:spPr>
          <a:xfrm>
            <a:off x="147320" y="6452790"/>
            <a:ext cx="2156360" cy="246221"/>
          </a:xfrm>
          <a:prstGeom prst="rect">
            <a:avLst/>
          </a:prstGeom>
        </p:spPr>
        <p:txBody>
          <a:bodyPr wrap="none">
            <a:spAutoFit/>
          </a:bodyPr>
          <a:lstStyle/>
          <a:p>
            <a:r>
              <a:rPr lang="en-US" sz="1000" dirty="0"/>
              <a:t>American Heart Association, </a:t>
            </a:r>
            <a:r>
              <a:rPr lang="en-US" sz="1000" dirty="0" smtClean="0"/>
              <a:t>2011</a:t>
            </a:r>
            <a:endParaRPr lang="en-US" sz="1000" dirty="0"/>
          </a:p>
        </p:txBody>
      </p:sp>
    </p:spTree>
    <p:extLst>
      <p:ext uri="{BB962C8B-B14F-4D97-AF65-F5344CB8AC3E}">
        <p14:creationId xmlns:p14="http://schemas.microsoft.com/office/powerpoint/2010/main" val="416145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Management of </a:t>
            </a:r>
            <a:r>
              <a:rPr lang="en-US" sz="3600" dirty="0" smtClean="0"/>
              <a:t>Specific Respiratory </a:t>
            </a:r>
            <a:r>
              <a:rPr lang="en-US" sz="3600" dirty="0"/>
              <a:t>Emergencies Flowchart (AHA)</a:t>
            </a: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dirty="0"/>
          </a:p>
        </p:txBody>
      </p:sp>
      <p:sp>
        <p:nvSpPr>
          <p:cNvPr id="4" name="TextBox 3"/>
          <p:cNvSpPr txBox="1"/>
          <p:nvPr/>
        </p:nvSpPr>
        <p:spPr>
          <a:xfrm>
            <a:off x="1656841" y="1752600"/>
            <a:ext cx="5843266" cy="523220"/>
          </a:xfrm>
          <a:prstGeom prst="rect">
            <a:avLst/>
          </a:prstGeom>
          <a:solidFill>
            <a:srgbClr val="92D050"/>
          </a:solidFill>
        </p:spPr>
        <p:txBody>
          <a:bodyPr wrap="none" rtlCol="0">
            <a:spAutoFit/>
          </a:bodyPr>
          <a:lstStyle/>
          <a:p>
            <a:pPr algn="ctr"/>
            <a:r>
              <a:rPr lang="en-US" sz="2800" b="1" dirty="0" smtClean="0">
                <a:latin typeface="+mn-lt"/>
              </a:rPr>
              <a:t>Disordered Control of Breathing</a:t>
            </a:r>
            <a:endParaRPr lang="en-US" sz="2800" b="1"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19673394"/>
              </p:ext>
            </p:extLst>
          </p:nvPr>
        </p:nvGraphicFramePr>
        <p:xfrm>
          <a:off x="152400" y="2463780"/>
          <a:ext cx="8686800" cy="3474720"/>
        </p:xfrm>
        <a:graphic>
          <a:graphicData uri="http://schemas.openxmlformats.org/drawingml/2006/table">
            <a:tbl>
              <a:tblPr firstRow="1" bandRow="1">
                <a:tableStyleId>{5C22544A-7EE6-4342-B048-85BDC9FD1C3A}</a:tableStyleId>
              </a:tblPr>
              <a:tblGrid>
                <a:gridCol w="2895600"/>
                <a:gridCol w="2895600"/>
                <a:gridCol w="2895600"/>
              </a:tblGrid>
              <a:tr h="370840">
                <a:tc>
                  <a:txBody>
                    <a:bodyPr/>
                    <a:lstStyle/>
                    <a:p>
                      <a:pPr algn="ctr"/>
                      <a:r>
                        <a:rPr lang="en-US" sz="2800" dirty="0" smtClean="0"/>
                        <a:t>Increased ICP</a:t>
                      </a:r>
                      <a:endParaRPr lang="en-US" sz="2800" dirty="0"/>
                    </a:p>
                  </a:txBody>
                  <a:tcPr/>
                </a:tc>
                <a:tc>
                  <a:txBody>
                    <a:bodyPr/>
                    <a:lstStyle/>
                    <a:p>
                      <a:pPr algn="ctr"/>
                      <a:r>
                        <a:rPr lang="en-US" sz="2800" dirty="0" smtClean="0"/>
                        <a:t>Poisoning/OD</a:t>
                      </a:r>
                      <a:endParaRPr lang="en-US" sz="2800" dirty="0"/>
                    </a:p>
                  </a:txBody>
                  <a:tcPr/>
                </a:tc>
                <a:tc>
                  <a:txBody>
                    <a:bodyPr/>
                    <a:lstStyle/>
                    <a:p>
                      <a:pPr algn="ctr"/>
                      <a:r>
                        <a:rPr lang="en-US" sz="2400" dirty="0" smtClean="0"/>
                        <a:t>Neuromuscular Disease</a:t>
                      </a:r>
                      <a:endParaRPr lang="en-US" sz="2400" dirty="0"/>
                    </a:p>
                  </a:txBody>
                  <a:tcPr/>
                </a:tc>
              </a:tr>
              <a:tr h="370840">
                <a:tc>
                  <a:txBody>
                    <a:bodyPr/>
                    <a:lstStyle/>
                    <a:p>
                      <a:pPr marL="285750" indent="-285750">
                        <a:buFont typeface="Wingdings" pitchFamily="2" charset="2"/>
                        <a:buChar char="Ø"/>
                      </a:pPr>
                      <a:r>
                        <a:rPr lang="en-US" sz="2800" dirty="0" smtClean="0"/>
                        <a:t>Avoid hypoxemia</a:t>
                      </a:r>
                    </a:p>
                    <a:p>
                      <a:pPr marL="285750" indent="-285750">
                        <a:buFont typeface="Wingdings" pitchFamily="2" charset="2"/>
                        <a:buChar char="Ø"/>
                      </a:pPr>
                      <a:r>
                        <a:rPr lang="en-US" sz="2800" dirty="0" smtClean="0"/>
                        <a:t>Avoid </a:t>
                      </a:r>
                      <a:r>
                        <a:rPr lang="en-US" sz="2800" dirty="0" err="1" smtClean="0"/>
                        <a:t>hypercarbia</a:t>
                      </a:r>
                      <a:endParaRPr lang="en-US" sz="2800" dirty="0" smtClean="0"/>
                    </a:p>
                    <a:p>
                      <a:pPr marL="285750" indent="-285750">
                        <a:buFont typeface="Wingdings" pitchFamily="2" charset="2"/>
                        <a:buChar char="Ø"/>
                      </a:pPr>
                      <a:r>
                        <a:rPr lang="en-US" sz="2800" dirty="0" smtClean="0"/>
                        <a:t>Avoid hyperthermia</a:t>
                      </a:r>
                      <a:endParaRPr lang="en-US" sz="2800" dirty="0"/>
                    </a:p>
                  </a:txBody>
                  <a:tcPr/>
                </a:tc>
                <a:tc>
                  <a:txBody>
                    <a:bodyPr/>
                    <a:lstStyle/>
                    <a:p>
                      <a:pPr marL="285750" indent="-285750">
                        <a:buFont typeface="Wingdings" pitchFamily="2" charset="2"/>
                        <a:buChar char="Ø"/>
                      </a:pPr>
                      <a:r>
                        <a:rPr lang="en-US" sz="2800" dirty="0" smtClean="0"/>
                        <a:t>Antidote (if optional)</a:t>
                      </a:r>
                    </a:p>
                    <a:p>
                      <a:pPr marL="285750" indent="-285750">
                        <a:buFont typeface="Wingdings" pitchFamily="2" charset="2"/>
                        <a:buChar char="Ø"/>
                      </a:pPr>
                      <a:r>
                        <a:rPr lang="en-US" sz="2800" dirty="0" smtClean="0"/>
                        <a:t>Contact poison control </a:t>
                      </a:r>
                      <a:r>
                        <a:rPr lang="en-US" sz="2800" dirty="0" err="1" smtClean="0"/>
                        <a:t>centre</a:t>
                      </a:r>
                      <a:endParaRPr lang="en-US" sz="2800" dirty="0"/>
                    </a:p>
                  </a:txBody>
                  <a:tcPr/>
                </a:tc>
                <a:tc>
                  <a:txBody>
                    <a:bodyPr/>
                    <a:lstStyle/>
                    <a:p>
                      <a:pPr marL="285750" indent="-285750">
                        <a:buFont typeface="Wingdings" pitchFamily="2" charset="2"/>
                        <a:buChar char="Ø"/>
                      </a:pPr>
                      <a:r>
                        <a:rPr lang="en-US" sz="2800" dirty="0" smtClean="0"/>
                        <a:t>Consider noninvasive or invasive</a:t>
                      </a:r>
                      <a:r>
                        <a:rPr lang="en-US" sz="2800" baseline="0" dirty="0" smtClean="0"/>
                        <a:t> ventilatory support</a:t>
                      </a:r>
                      <a:endParaRPr lang="en-US" sz="2800" dirty="0"/>
                    </a:p>
                  </a:txBody>
                  <a:tcPr/>
                </a:tc>
              </a:tr>
            </a:tbl>
          </a:graphicData>
        </a:graphic>
      </p:graphicFrame>
      <p:sp>
        <p:nvSpPr>
          <p:cNvPr id="6" name="TextBox 5"/>
          <p:cNvSpPr txBox="1"/>
          <p:nvPr/>
        </p:nvSpPr>
        <p:spPr>
          <a:xfrm>
            <a:off x="228600" y="6324600"/>
            <a:ext cx="2156360" cy="246221"/>
          </a:xfrm>
          <a:prstGeom prst="rect">
            <a:avLst/>
          </a:prstGeom>
          <a:noFill/>
        </p:spPr>
        <p:txBody>
          <a:bodyPr wrap="none" rtlCol="0">
            <a:spAutoFit/>
          </a:bodyPr>
          <a:lstStyle/>
          <a:p>
            <a:r>
              <a:rPr lang="en-US" sz="1000" dirty="0" smtClean="0"/>
              <a:t>American Heart Association, 2011</a:t>
            </a:r>
            <a:endParaRPr lang="en-US" sz="1000" dirty="0"/>
          </a:p>
        </p:txBody>
      </p:sp>
    </p:spTree>
    <p:extLst>
      <p:ext uri="{BB962C8B-B14F-4D97-AF65-F5344CB8AC3E}">
        <p14:creationId xmlns:p14="http://schemas.microsoft.com/office/powerpoint/2010/main" val="6996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ctr"/>
            <a:r>
              <a:rPr lang="en-US" sz="3600" dirty="0"/>
              <a:t>Management of </a:t>
            </a:r>
            <a:r>
              <a:rPr lang="en-US" sz="3600" dirty="0" smtClean="0"/>
              <a:t>Specific Respiratory </a:t>
            </a:r>
            <a:r>
              <a:rPr lang="en-US" sz="3600" dirty="0"/>
              <a:t>Emergencies Flowchart (AHA)</a:t>
            </a:r>
          </a:p>
        </p:txBody>
      </p:sp>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2743199" y="1600200"/>
            <a:ext cx="3809313" cy="523220"/>
          </a:xfrm>
          <a:prstGeom prst="rect">
            <a:avLst/>
          </a:prstGeom>
          <a:solidFill>
            <a:srgbClr val="92D050"/>
          </a:solidFill>
        </p:spPr>
        <p:txBody>
          <a:bodyPr wrap="none" rtlCol="0">
            <a:spAutoFit/>
          </a:bodyPr>
          <a:lstStyle/>
          <a:p>
            <a:r>
              <a:rPr lang="en-US" sz="2800" b="1" dirty="0" smtClean="0">
                <a:latin typeface="+mn-lt"/>
              </a:rPr>
              <a:t>Lung Tissue Disease</a:t>
            </a:r>
            <a:endParaRPr lang="en-US" sz="2800" b="1"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667065150"/>
              </p:ext>
            </p:extLst>
          </p:nvPr>
        </p:nvGraphicFramePr>
        <p:xfrm>
          <a:off x="381000" y="2286000"/>
          <a:ext cx="8382000" cy="4023360"/>
        </p:xfrm>
        <a:graphic>
          <a:graphicData uri="http://schemas.openxmlformats.org/drawingml/2006/table">
            <a:tbl>
              <a:tblPr firstRow="1" bandRow="1">
                <a:tableStyleId>{5C22544A-7EE6-4342-B048-85BDC9FD1C3A}</a:tableStyleId>
              </a:tblPr>
              <a:tblGrid>
                <a:gridCol w="4191000"/>
                <a:gridCol w="4191000"/>
              </a:tblGrid>
              <a:tr h="370840">
                <a:tc>
                  <a:txBody>
                    <a:bodyPr/>
                    <a:lstStyle/>
                    <a:p>
                      <a:pPr algn="ctr"/>
                      <a:r>
                        <a:rPr lang="en-US" sz="2800" dirty="0" smtClean="0"/>
                        <a:t>Pneumonia/</a:t>
                      </a:r>
                    </a:p>
                    <a:p>
                      <a:pPr algn="ctr"/>
                      <a:r>
                        <a:rPr lang="en-US" sz="2800" dirty="0" smtClean="0"/>
                        <a:t>Pneumonitis</a:t>
                      </a:r>
                    </a:p>
                    <a:p>
                      <a:pPr algn="ctr"/>
                      <a:r>
                        <a:rPr lang="en-US" sz="2800" dirty="0" smtClean="0"/>
                        <a:t>Infectious/Chemical/</a:t>
                      </a:r>
                    </a:p>
                    <a:p>
                      <a:pPr algn="ctr"/>
                      <a:r>
                        <a:rPr lang="en-US" sz="2800" dirty="0" smtClean="0"/>
                        <a:t>Aspiration</a:t>
                      </a:r>
                      <a:endParaRPr lang="en-US" sz="2800" dirty="0"/>
                    </a:p>
                  </a:txBody>
                  <a:tcPr/>
                </a:tc>
                <a:tc>
                  <a:txBody>
                    <a:bodyPr/>
                    <a:lstStyle/>
                    <a:p>
                      <a:r>
                        <a:rPr lang="en-US" sz="2800" dirty="0" smtClean="0"/>
                        <a:t>Pulmonary Edema:</a:t>
                      </a:r>
                    </a:p>
                    <a:p>
                      <a:r>
                        <a:rPr lang="en-US" sz="2800" dirty="0" smtClean="0"/>
                        <a:t>Cardiogenic or Non-cardiogenic (ARDS)</a:t>
                      </a:r>
                      <a:endParaRPr lang="en-US" sz="2800" dirty="0"/>
                    </a:p>
                  </a:txBody>
                  <a:tcPr/>
                </a:tc>
              </a:tr>
              <a:tr h="370840">
                <a:tc>
                  <a:txBody>
                    <a:bodyPr/>
                    <a:lstStyle/>
                    <a:p>
                      <a:pPr marL="285750" indent="-285750">
                        <a:buFont typeface="Wingdings" pitchFamily="2" charset="2"/>
                        <a:buChar char="Ø"/>
                      </a:pPr>
                      <a:r>
                        <a:rPr lang="en-US" sz="2800" dirty="0" smtClean="0"/>
                        <a:t>Salbutamol</a:t>
                      </a:r>
                    </a:p>
                    <a:p>
                      <a:pPr marL="285750" indent="-285750">
                        <a:buFont typeface="Wingdings" pitchFamily="2" charset="2"/>
                        <a:buChar char="Ø"/>
                      </a:pPr>
                      <a:r>
                        <a:rPr lang="en-US" sz="2800" dirty="0" smtClean="0"/>
                        <a:t>Antibiotics </a:t>
                      </a:r>
                    </a:p>
                    <a:p>
                      <a:pPr marL="0" indent="0">
                        <a:buFont typeface="Wingdings" pitchFamily="2" charset="2"/>
                        <a:buNone/>
                      </a:pPr>
                      <a:r>
                        <a:rPr lang="en-US" sz="2800" dirty="0" smtClean="0"/>
                        <a:t>(as indicated)</a:t>
                      </a:r>
                      <a:endParaRPr lang="en-US" sz="2800" dirty="0"/>
                    </a:p>
                  </a:txBody>
                  <a:tcPr/>
                </a:tc>
                <a:tc>
                  <a:txBody>
                    <a:bodyPr/>
                    <a:lstStyle/>
                    <a:p>
                      <a:pPr marL="457200" indent="-457200">
                        <a:buFont typeface="Wingdings" pitchFamily="2" charset="2"/>
                        <a:buChar char="Ø"/>
                      </a:pPr>
                      <a:r>
                        <a:rPr lang="en-US" sz="2800" dirty="0" smtClean="0"/>
                        <a:t>Consider</a:t>
                      </a:r>
                      <a:r>
                        <a:rPr lang="en-US" sz="2800" baseline="0" dirty="0" smtClean="0"/>
                        <a:t> ventilatory support</a:t>
                      </a:r>
                    </a:p>
                    <a:p>
                      <a:pPr marL="457200" indent="-457200">
                        <a:buFont typeface="Wingdings" pitchFamily="2" charset="2"/>
                        <a:buChar char="Ø"/>
                      </a:pPr>
                      <a:r>
                        <a:rPr lang="en-US" sz="2800" baseline="0" dirty="0" smtClean="0"/>
                        <a:t>Consider vasoactive support</a:t>
                      </a:r>
                    </a:p>
                    <a:p>
                      <a:pPr marL="457200" indent="-457200">
                        <a:buFont typeface="Wingdings" pitchFamily="2" charset="2"/>
                        <a:buChar char="Ø"/>
                      </a:pPr>
                      <a:r>
                        <a:rPr lang="en-US" sz="2800" baseline="0" dirty="0" smtClean="0"/>
                        <a:t>Consider diuretic</a:t>
                      </a:r>
                      <a:endParaRPr lang="en-US" sz="2800" dirty="0"/>
                    </a:p>
                  </a:txBody>
                  <a:tcPr/>
                </a:tc>
              </a:tr>
            </a:tbl>
          </a:graphicData>
        </a:graphic>
      </p:graphicFrame>
      <p:sp>
        <p:nvSpPr>
          <p:cNvPr id="6" name="Rectangle 5"/>
          <p:cNvSpPr/>
          <p:nvPr/>
        </p:nvSpPr>
        <p:spPr>
          <a:xfrm>
            <a:off x="152400" y="6400800"/>
            <a:ext cx="2113079" cy="246221"/>
          </a:xfrm>
          <a:prstGeom prst="rect">
            <a:avLst/>
          </a:prstGeom>
        </p:spPr>
        <p:txBody>
          <a:bodyPr wrap="none">
            <a:spAutoFit/>
          </a:bodyPr>
          <a:lstStyle/>
          <a:p>
            <a:r>
              <a:rPr lang="en-US" sz="1000" dirty="0"/>
              <a:t>American Heart Association, </a:t>
            </a:r>
            <a:r>
              <a:rPr lang="en-US" sz="1000" dirty="0" smtClean="0"/>
              <a:t>2011</a:t>
            </a:r>
            <a:endParaRPr lang="en-US" dirty="0"/>
          </a:p>
        </p:txBody>
      </p:sp>
    </p:spTree>
    <p:extLst>
      <p:ext uri="{BB962C8B-B14F-4D97-AF65-F5344CB8AC3E}">
        <p14:creationId xmlns:p14="http://schemas.microsoft.com/office/powerpoint/2010/main" val="195581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Nursing Care</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381000" y="1447800"/>
            <a:ext cx="7653057" cy="3539430"/>
          </a:xfrm>
          <a:prstGeom prst="rect">
            <a:avLst/>
          </a:prstGeom>
          <a:noFill/>
        </p:spPr>
        <p:txBody>
          <a:bodyPr wrap="none" rtlCol="0">
            <a:spAutoFit/>
          </a:bodyPr>
          <a:lstStyle/>
          <a:p>
            <a:r>
              <a:rPr lang="en-US" sz="3200" dirty="0" smtClean="0"/>
              <a:t>A, B, C</a:t>
            </a:r>
          </a:p>
          <a:p>
            <a:r>
              <a:rPr lang="en-US" sz="3200" dirty="0" smtClean="0"/>
              <a:t>airway management; suction </a:t>
            </a:r>
            <a:r>
              <a:rPr lang="en-US" sz="3200" dirty="0" err="1" smtClean="0"/>
              <a:t>prn</a:t>
            </a:r>
            <a:r>
              <a:rPr lang="en-US" sz="3200" dirty="0" smtClean="0"/>
              <a:t>; oxygen</a:t>
            </a:r>
          </a:p>
          <a:p>
            <a:endParaRPr lang="en-US" sz="3200" dirty="0"/>
          </a:p>
          <a:p>
            <a:r>
              <a:rPr lang="en-US" sz="3200" dirty="0" smtClean="0">
                <a:solidFill>
                  <a:srgbClr val="FFC000"/>
                </a:solidFill>
              </a:rPr>
              <a:t>Watch patients closely</a:t>
            </a:r>
          </a:p>
          <a:p>
            <a:r>
              <a:rPr lang="en-US" sz="3200" dirty="0" smtClean="0">
                <a:solidFill>
                  <a:srgbClr val="FFC000"/>
                </a:solidFill>
              </a:rPr>
              <a:t>Look for trends and subtle changes</a:t>
            </a:r>
          </a:p>
          <a:p>
            <a:endParaRPr lang="en-US" sz="3200" dirty="0" smtClean="0">
              <a:solidFill>
                <a:srgbClr val="FFC000"/>
              </a:solidFill>
            </a:endParaRPr>
          </a:p>
          <a:p>
            <a:endParaRPr lang="en-US" sz="3200" dirty="0">
              <a:ln w="76200">
                <a:solidFill>
                  <a:schemeClr val="tx1"/>
                </a:solidFill>
              </a:ln>
              <a:solidFill>
                <a:srgbClr val="FFC000"/>
              </a:solidFill>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114800"/>
            <a:ext cx="3028950" cy="22098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620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5400" dirty="0" smtClean="0">
                <a:solidFill>
                  <a:srgbClr val="FFC000"/>
                </a:solidFill>
              </a:rPr>
              <a:t>Cardiac Arrest</a:t>
            </a:r>
            <a:endParaRPr lang="en-US" sz="5400" dirty="0">
              <a:solidFill>
                <a:srgbClr val="FFC000"/>
              </a:solidFill>
            </a:endParaRPr>
          </a:p>
        </p:txBody>
      </p:sp>
      <p:sp>
        <p:nvSpPr>
          <p:cNvPr id="3" name="Content Placeholder 2"/>
          <p:cNvSpPr>
            <a:spLocks noGrp="1"/>
          </p:cNvSpPr>
          <p:nvPr>
            <p:ph idx="1"/>
          </p:nvPr>
        </p:nvSpPr>
        <p:spPr/>
        <p:txBody>
          <a:bodyPr>
            <a:normAutofit lnSpcReduction="10000"/>
          </a:bodyPr>
          <a:lstStyle/>
          <a:p>
            <a:pPr marL="0" indent="0">
              <a:lnSpc>
                <a:spcPct val="90000"/>
              </a:lnSpc>
              <a:buNone/>
            </a:pPr>
            <a:r>
              <a:rPr lang="en-US" dirty="0" smtClean="0"/>
              <a:t>Uncommon with poor prognosis;</a:t>
            </a:r>
          </a:p>
          <a:p>
            <a:pPr marL="0" indent="0">
              <a:lnSpc>
                <a:spcPct val="90000"/>
              </a:lnSpc>
              <a:buNone/>
            </a:pPr>
            <a:r>
              <a:rPr lang="en-US" b="1" dirty="0" smtClean="0"/>
              <a:t>Usually of respiratory origin</a:t>
            </a:r>
          </a:p>
          <a:p>
            <a:pPr marL="0" indent="0">
              <a:lnSpc>
                <a:spcPct val="90000"/>
              </a:lnSpc>
              <a:buNone/>
            </a:pPr>
            <a:endParaRPr lang="en-US" b="1" dirty="0" smtClean="0">
              <a:solidFill>
                <a:srgbClr val="FF0000"/>
              </a:solidFill>
              <a:latin typeface="Times New Roman" pitchFamily="18" charset="0"/>
              <a:cs typeface="Times New Roman" pitchFamily="18" charset="0"/>
            </a:endParaRPr>
          </a:p>
          <a:p>
            <a:pPr marL="0" indent="0">
              <a:lnSpc>
                <a:spcPct val="90000"/>
              </a:lnSpc>
              <a:buNone/>
            </a:pPr>
            <a:endParaRPr lang="en-US" b="1" dirty="0">
              <a:solidFill>
                <a:srgbClr val="FF0000"/>
              </a:solidFill>
              <a:latin typeface="Times New Roman" pitchFamily="18" charset="0"/>
              <a:cs typeface="Times New Roman" pitchFamily="18" charset="0"/>
            </a:endParaRPr>
          </a:p>
          <a:p>
            <a:pPr marL="0" indent="0">
              <a:lnSpc>
                <a:spcPct val="90000"/>
              </a:lnSpc>
              <a:buNone/>
            </a:pPr>
            <a:r>
              <a:rPr lang="en-US" sz="4800" dirty="0" smtClean="0">
                <a:solidFill>
                  <a:srgbClr val="FFC000"/>
                </a:solidFill>
                <a:latin typeface="Times New Roman" pitchFamily="18" charset="0"/>
                <a:cs typeface="Times New Roman" pitchFamily="18" charset="0"/>
              </a:rPr>
              <a:t>Quality </a:t>
            </a:r>
            <a:r>
              <a:rPr lang="en-US" sz="4800" dirty="0">
                <a:solidFill>
                  <a:srgbClr val="FFC000"/>
                </a:solidFill>
                <a:latin typeface="Times New Roman" pitchFamily="18" charset="0"/>
                <a:cs typeface="Times New Roman" pitchFamily="18" charset="0"/>
              </a:rPr>
              <a:t>CPR!</a:t>
            </a:r>
          </a:p>
          <a:p>
            <a:pPr lvl="1">
              <a:lnSpc>
                <a:spcPct val="90000"/>
              </a:lnSpc>
            </a:pPr>
            <a:r>
              <a:rPr lang="en-US" sz="2800" dirty="0">
                <a:latin typeface="Times New Roman" pitchFamily="18" charset="0"/>
                <a:cs typeface="Times New Roman" pitchFamily="18" charset="0"/>
              </a:rPr>
              <a:t>Push hard </a:t>
            </a:r>
          </a:p>
          <a:p>
            <a:pPr lvl="1">
              <a:lnSpc>
                <a:spcPct val="90000"/>
              </a:lnSpc>
            </a:pPr>
            <a:r>
              <a:rPr lang="en-US" sz="2800" dirty="0">
                <a:latin typeface="Times New Roman" pitchFamily="18" charset="0"/>
                <a:cs typeface="Times New Roman" pitchFamily="18" charset="0"/>
              </a:rPr>
              <a:t>Push fast </a:t>
            </a:r>
          </a:p>
          <a:p>
            <a:pPr lvl="1">
              <a:lnSpc>
                <a:spcPct val="90000"/>
              </a:lnSpc>
            </a:pPr>
            <a:r>
              <a:rPr lang="en-US" sz="2800" dirty="0">
                <a:latin typeface="Times New Roman" pitchFamily="18" charset="0"/>
                <a:cs typeface="Times New Roman" pitchFamily="18" charset="0"/>
              </a:rPr>
              <a:t>Allow for adequate chest recoil</a:t>
            </a:r>
          </a:p>
          <a:p>
            <a:pPr lvl="1">
              <a:lnSpc>
                <a:spcPct val="90000"/>
              </a:lnSpc>
            </a:pPr>
            <a:r>
              <a:rPr lang="en-US" sz="2800" dirty="0">
                <a:latin typeface="Times New Roman" pitchFamily="18" charset="0"/>
                <a:cs typeface="Times New Roman" pitchFamily="18" charset="0"/>
              </a:rPr>
              <a:t>15:2 for health care providers</a:t>
            </a:r>
            <a:r>
              <a:rPr lang="en-US" sz="2800" dirty="0" smtClean="0">
                <a:latin typeface="Times New Roman" pitchFamily="18" charset="0"/>
                <a:cs typeface="Times New Roman" pitchFamily="18" charset="0"/>
              </a:rPr>
              <a:t>!!!</a:t>
            </a:r>
          </a:p>
          <a:p>
            <a:pPr lvl="1">
              <a:lnSpc>
                <a:spcPct val="90000"/>
              </a:lnSpc>
            </a:pPr>
            <a:r>
              <a:rPr lang="en-US" sz="2800" dirty="0" smtClean="0">
                <a:latin typeface="Times New Roman" pitchFamily="18" charset="0"/>
                <a:cs typeface="Times New Roman" pitchFamily="18" charset="0"/>
              </a:rPr>
              <a:t>Neonates: 3:1</a:t>
            </a:r>
            <a:endParaRPr lang="en-US" sz="2800"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kumimoji="0" lang="en-US" smtClean="0"/>
              <a:t>CityWide ED Orientation,June 2015</a:t>
            </a:r>
            <a:endParaRPr kumimoji="0" lang="en-US"/>
          </a:p>
        </p:txBody>
      </p:sp>
    </p:spTree>
    <p:extLst>
      <p:ext uri="{BB962C8B-B14F-4D97-AF65-F5344CB8AC3E}">
        <p14:creationId xmlns:p14="http://schemas.microsoft.com/office/powerpoint/2010/main" val="176723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solidFill>
                  <a:srgbClr val="FFC000"/>
                </a:solidFill>
              </a:rPr>
              <a:t>Cardiac Arrest</a:t>
            </a:r>
            <a:endParaRPr lang="en-US" dirty="0">
              <a:solidFill>
                <a:srgbClr val="FFC000"/>
              </a:solidFill>
            </a:endParaRPr>
          </a:p>
        </p:txBody>
      </p:sp>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228600" y="1797627"/>
            <a:ext cx="8714245" cy="3785652"/>
          </a:xfrm>
          <a:prstGeom prst="rect">
            <a:avLst/>
          </a:prstGeom>
          <a:noFill/>
        </p:spPr>
        <p:txBody>
          <a:bodyPr wrap="none" rtlCol="0">
            <a:spAutoFit/>
          </a:bodyPr>
          <a:lstStyle/>
          <a:p>
            <a:r>
              <a:rPr lang="en-US" sz="4000" dirty="0" smtClean="0"/>
              <a:t>For pediatric patients with HR&lt; 60 </a:t>
            </a:r>
          </a:p>
          <a:p>
            <a:r>
              <a:rPr lang="en-US" sz="4000" dirty="0" smtClean="0"/>
              <a:t>with poor perfusion despite </a:t>
            </a:r>
          </a:p>
          <a:p>
            <a:r>
              <a:rPr lang="en-US" sz="4000" dirty="0" smtClean="0"/>
              <a:t>Oxygenation &amp; ventilation, </a:t>
            </a:r>
          </a:p>
          <a:p>
            <a:r>
              <a:rPr lang="en-US" sz="4000" dirty="0" smtClean="0"/>
              <a:t>compressions are initiated.</a:t>
            </a:r>
          </a:p>
          <a:p>
            <a:r>
              <a:rPr lang="en-US" sz="4000" dirty="0" smtClean="0">
                <a:solidFill>
                  <a:srgbClr val="FFC000"/>
                </a:solidFill>
              </a:rPr>
              <a:t>Age group: all pre-pubescent children</a:t>
            </a:r>
          </a:p>
          <a:p>
            <a:r>
              <a:rPr lang="en-US" sz="4000" dirty="0" smtClean="0">
                <a:solidFill>
                  <a:srgbClr val="FFC000"/>
                </a:solidFill>
              </a:rPr>
              <a:t>often used as guideline</a:t>
            </a:r>
            <a:endParaRPr lang="en-US" sz="4000" dirty="0">
              <a:solidFill>
                <a:srgbClr val="FFC000"/>
              </a:solidFill>
            </a:endParaRPr>
          </a:p>
        </p:txBody>
      </p:sp>
      <p:sp>
        <p:nvSpPr>
          <p:cNvPr id="5" name="TextBox 4"/>
          <p:cNvSpPr txBox="1"/>
          <p:nvPr/>
        </p:nvSpPr>
        <p:spPr>
          <a:xfrm>
            <a:off x="152400" y="6480160"/>
            <a:ext cx="1146468" cy="246221"/>
          </a:xfrm>
          <a:prstGeom prst="rect">
            <a:avLst/>
          </a:prstGeom>
          <a:noFill/>
        </p:spPr>
        <p:txBody>
          <a:bodyPr wrap="none" rtlCol="0">
            <a:spAutoFit/>
          </a:bodyPr>
          <a:lstStyle/>
          <a:p>
            <a:r>
              <a:rPr lang="en-US" sz="1000" dirty="0" smtClean="0"/>
              <a:t>Steinmann, 2014</a:t>
            </a:r>
            <a:endParaRPr lang="en-US" sz="1000" dirty="0"/>
          </a:p>
        </p:txBody>
      </p:sp>
    </p:spTree>
    <p:extLst>
      <p:ext uri="{BB962C8B-B14F-4D97-AF65-F5344CB8AC3E}">
        <p14:creationId xmlns:p14="http://schemas.microsoft.com/office/powerpoint/2010/main" val="359685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Causes of Pediatric Death</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dirty="0"/>
          </a:p>
        </p:txBody>
      </p:sp>
      <p:sp>
        <p:nvSpPr>
          <p:cNvPr id="4" name="TextBox 3"/>
          <p:cNvSpPr txBox="1"/>
          <p:nvPr/>
        </p:nvSpPr>
        <p:spPr>
          <a:xfrm>
            <a:off x="381000" y="1905000"/>
            <a:ext cx="8187306" cy="3539430"/>
          </a:xfrm>
          <a:prstGeom prst="rect">
            <a:avLst/>
          </a:prstGeom>
          <a:noFill/>
        </p:spPr>
        <p:txBody>
          <a:bodyPr wrap="none" rtlCol="0">
            <a:spAutoFit/>
          </a:bodyPr>
          <a:lstStyle/>
          <a:p>
            <a:r>
              <a:rPr lang="en-US" sz="2800" b="1" dirty="0" smtClean="0">
                <a:solidFill>
                  <a:srgbClr val="FFC000"/>
                </a:solidFill>
              </a:rPr>
              <a:t>Neonates</a:t>
            </a:r>
            <a:r>
              <a:rPr lang="en-US" sz="2800" dirty="0" smtClean="0"/>
              <a:t>: Birth-related conditions &amp; congenital</a:t>
            </a:r>
          </a:p>
          <a:p>
            <a:r>
              <a:rPr lang="en-US" sz="2800" dirty="0"/>
              <a:t> </a:t>
            </a:r>
            <a:r>
              <a:rPr lang="en-US" sz="2800" dirty="0" smtClean="0"/>
              <a:t>                 anomalies are leading causes</a:t>
            </a:r>
          </a:p>
          <a:p>
            <a:endParaRPr lang="en-US" sz="2800" dirty="0"/>
          </a:p>
          <a:p>
            <a:r>
              <a:rPr lang="en-US" sz="2800" b="1" dirty="0" smtClean="0">
                <a:solidFill>
                  <a:srgbClr val="FFC000"/>
                </a:solidFill>
              </a:rPr>
              <a:t>Infants</a:t>
            </a:r>
            <a:r>
              <a:rPr lang="en-US" sz="2800" dirty="0" smtClean="0"/>
              <a:t>: SIDS is leading cause of death in infants</a:t>
            </a:r>
          </a:p>
          <a:p>
            <a:r>
              <a:rPr lang="en-US" sz="2800" dirty="0"/>
              <a:t> </a:t>
            </a:r>
            <a:r>
              <a:rPr lang="en-US" sz="2800" dirty="0" smtClean="0"/>
              <a:t>            from 30 days – 1 yr.</a:t>
            </a:r>
          </a:p>
          <a:p>
            <a:endParaRPr lang="en-US" sz="2800" dirty="0"/>
          </a:p>
          <a:p>
            <a:r>
              <a:rPr lang="en-US" sz="2800" b="1" dirty="0" smtClean="0">
                <a:solidFill>
                  <a:srgbClr val="FFC000"/>
                </a:solidFill>
              </a:rPr>
              <a:t>Children &gt; 1 yr.</a:t>
            </a:r>
            <a:r>
              <a:rPr lang="en-US" sz="2800" dirty="0" smtClean="0"/>
              <a:t>: Injury &amp; Trauma is leading cause</a:t>
            </a:r>
          </a:p>
          <a:p>
            <a:r>
              <a:rPr lang="en-US" sz="2800" dirty="0"/>
              <a:t> </a:t>
            </a:r>
            <a:r>
              <a:rPr lang="en-US" sz="2800" dirty="0" smtClean="0"/>
              <a:t>                         of death</a:t>
            </a:r>
            <a:endParaRPr lang="en-US" sz="2800" dirty="0"/>
          </a:p>
        </p:txBody>
      </p:sp>
    </p:spTree>
    <p:extLst>
      <p:ext uri="{BB962C8B-B14F-4D97-AF65-F5344CB8AC3E}">
        <p14:creationId xmlns:p14="http://schemas.microsoft.com/office/powerpoint/2010/main" val="53756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943100"/>
            <a:ext cx="4762500" cy="29718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95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Paed%20CPR%202%20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467555"/>
            <a:ext cx="7505700" cy="48300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14400" y="609600"/>
            <a:ext cx="7505700" cy="830997"/>
          </a:xfrm>
          <a:prstGeom prst="rect">
            <a:avLst/>
          </a:prstGeom>
          <a:noFill/>
        </p:spPr>
        <p:txBody>
          <a:bodyPr wrap="square" rtlCol="0">
            <a:spAutoFit/>
          </a:bodyPr>
          <a:lstStyle/>
          <a:p>
            <a:r>
              <a:rPr lang="en-US" sz="4800" dirty="0" smtClean="0">
                <a:solidFill>
                  <a:srgbClr val="FFC000"/>
                </a:solidFill>
                <a:latin typeface="+mj-lt"/>
              </a:rPr>
              <a:t>CPR: Infant technique</a:t>
            </a:r>
            <a:endParaRPr lang="en-US" sz="4800" dirty="0">
              <a:solidFill>
                <a:srgbClr val="FFC000"/>
              </a:solidFill>
              <a:latin typeface="+mj-lt"/>
            </a:endParaRPr>
          </a:p>
        </p:txBody>
      </p:sp>
      <p:sp>
        <p:nvSpPr>
          <p:cNvPr id="4" name="Footer Placeholder 3"/>
          <p:cNvSpPr>
            <a:spLocks noGrp="1"/>
          </p:cNvSpPr>
          <p:nvPr>
            <p:ph type="ftr" sz="quarter" idx="11"/>
          </p:nvPr>
        </p:nvSpPr>
        <p:spPr/>
        <p:txBody>
          <a:bodyPr/>
          <a:lstStyle/>
          <a:p>
            <a:r>
              <a:rPr kumimoji="0" lang="en-US" smtClean="0"/>
              <a:t>CityWide ED Orientation,June 2015</a:t>
            </a:r>
            <a:endParaRPr kumimoji="0" lang="en-US"/>
          </a:p>
        </p:txBody>
      </p:sp>
    </p:spTree>
    <p:extLst>
      <p:ext uri="{BB962C8B-B14F-4D97-AF65-F5344CB8AC3E}">
        <p14:creationId xmlns:p14="http://schemas.microsoft.com/office/powerpoint/2010/main" val="214805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Does size matter?</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58332">
            <a:off x="6284566" y="536164"/>
            <a:ext cx="2209800" cy="19050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91186">
            <a:off x="1143000" y="4114800"/>
            <a:ext cx="1905000" cy="19050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1967345"/>
            <a:ext cx="6747360" cy="1384995"/>
          </a:xfrm>
          <a:prstGeom prst="rect">
            <a:avLst/>
          </a:prstGeom>
          <a:noFill/>
        </p:spPr>
        <p:txBody>
          <a:bodyPr wrap="none" rtlCol="0">
            <a:spAutoFit/>
          </a:bodyPr>
          <a:lstStyle/>
          <a:p>
            <a:r>
              <a:rPr lang="en-US" sz="2800" dirty="0" smtClean="0"/>
              <a:t>When determining size of</a:t>
            </a:r>
          </a:p>
          <a:p>
            <a:r>
              <a:rPr lang="en-US" sz="2800" dirty="0" smtClean="0"/>
              <a:t>equipment required for a pediatric patient</a:t>
            </a:r>
          </a:p>
          <a:p>
            <a:r>
              <a:rPr lang="en-US" sz="2800" dirty="0" smtClean="0"/>
              <a:t>consider the Broselow tape</a:t>
            </a:r>
            <a:endParaRPr lang="en-US" sz="2800" dirty="0"/>
          </a:p>
        </p:txBody>
      </p:sp>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505200"/>
            <a:ext cx="2667000" cy="15621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830880" y="5380173"/>
            <a:ext cx="3935629" cy="954107"/>
          </a:xfrm>
          <a:prstGeom prst="rect">
            <a:avLst/>
          </a:prstGeom>
          <a:noFill/>
        </p:spPr>
        <p:txBody>
          <a:bodyPr wrap="none" rtlCol="0">
            <a:spAutoFit/>
          </a:bodyPr>
          <a:lstStyle/>
          <a:p>
            <a:r>
              <a:rPr lang="en-US" sz="2800" dirty="0" smtClean="0"/>
              <a:t>Pt.’s length determines </a:t>
            </a:r>
          </a:p>
          <a:p>
            <a:r>
              <a:rPr lang="en-US" sz="2800" dirty="0" smtClean="0"/>
              <a:t>colour</a:t>
            </a:r>
            <a:r>
              <a:rPr lang="en-US" sz="2800" dirty="0"/>
              <a:t> </a:t>
            </a:r>
            <a:r>
              <a:rPr lang="en-US" sz="2800" dirty="0" smtClean="0"/>
              <a:t>category</a:t>
            </a:r>
          </a:p>
        </p:txBody>
      </p:sp>
    </p:spTree>
    <p:extLst>
      <p:ext uri="{BB962C8B-B14F-4D97-AF65-F5344CB8AC3E}">
        <p14:creationId xmlns:p14="http://schemas.microsoft.com/office/powerpoint/2010/main" val="55397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Broselow Tape</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752600"/>
            <a:ext cx="3429000" cy="45720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rot="180000">
            <a:off x="4342147" y="3048000"/>
            <a:ext cx="1828800"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9" name="TextBox 8"/>
          <p:cNvSpPr txBox="1"/>
          <p:nvPr/>
        </p:nvSpPr>
        <p:spPr>
          <a:xfrm>
            <a:off x="6180085" y="2743200"/>
            <a:ext cx="2363147" cy="1384995"/>
          </a:xfrm>
          <a:prstGeom prst="rect">
            <a:avLst/>
          </a:prstGeom>
          <a:noFill/>
        </p:spPr>
        <p:txBody>
          <a:bodyPr wrap="none" rtlCol="0">
            <a:spAutoFit/>
          </a:bodyPr>
          <a:lstStyle/>
          <a:p>
            <a:r>
              <a:rPr lang="en-US" sz="2800" dirty="0" smtClean="0"/>
              <a:t>Indicates size</a:t>
            </a:r>
          </a:p>
          <a:p>
            <a:r>
              <a:rPr lang="en-US" sz="2800" dirty="0" smtClean="0"/>
              <a:t>equipment</a:t>
            </a:r>
          </a:p>
          <a:p>
            <a:r>
              <a:rPr lang="en-US" sz="2800" dirty="0" smtClean="0"/>
              <a:t>required</a:t>
            </a:r>
            <a:endParaRPr lang="en-US" sz="2800" dirty="0"/>
          </a:p>
        </p:txBody>
      </p:sp>
      <p:sp>
        <p:nvSpPr>
          <p:cNvPr id="10" name="TextBox 9"/>
          <p:cNvSpPr txBox="1"/>
          <p:nvPr/>
        </p:nvSpPr>
        <p:spPr>
          <a:xfrm>
            <a:off x="4800600" y="5428446"/>
            <a:ext cx="3584636" cy="954107"/>
          </a:xfrm>
          <a:prstGeom prst="rect">
            <a:avLst/>
          </a:prstGeom>
          <a:noFill/>
        </p:spPr>
        <p:txBody>
          <a:bodyPr wrap="none" rtlCol="0">
            <a:spAutoFit/>
          </a:bodyPr>
          <a:lstStyle/>
          <a:p>
            <a:r>
              <a:rPr lang="en-US" sz="2800" dirty="0" smtClean="0"/>
              <a:t>Found in </a:t>
            </a:r>
            <a:r>
              <a:rPr lang="en-US" sz="2800" dirty="0" err="1" smtClean="0"/>
              <a:t>resus</a:t>
            </a:r>
            <a:r>
              <a:rPr lang="en-US" sz="2800" dirty="0" smtClean="0"/>
              <a:t>. room</a:t>
            </a:r>
          </a:p>
          <a:p>
            <a:r>
              <a:rPr lang="en-US" sz="2800" dirty="0" smtClean="0"/>
              <a:t>at UH</a:t>
            </a:r>
            <a:endParaRPr lang="en-US" sz="2800" dirty="0"/>
          </a:p>
        </p:txBody>
      </p:sp>
    </p:spTree>
    <p:extLst>
      <p:ext uri="{BB962C8B-B14F-4D97-AF65-F5344CB8AC3E}">
        <p14:creationId xmlns:p14="http://schemas.microsoft.com/office/powerpoint/2010/main" val="288266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FFC000"/>
                </a:solidFill>
                <a:latin typeface="Times New Roman" pitchFamily="18" charset="0"/>
                <a:cs typeface="Times New Roman" pitchFamily="18" charset="0"/>
              </a:rPr>
              <a:t>Cardiovascular Assessment</a:t>
            </a:r>
            <a:endParaRPr lang="en-US" sz="4800" dirty="0">
              <a:solidFill>
                <a:srgbClr val="FFC000"/>
              </a:solidFill>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a:bodyPr>
          <a:lstStyle/>
          <a:p>
            <a:r>
              <a:rPr lang="en-US" sz="4000" dirty="0" smtClean="0">
                <a:latin typeface="+mj-lt"/>
              </a:rPr>
              <a:t>of the pediatric patient</a:t>
            </a:r>
            <a:endParaRPr lang="en-US" sz="4000" dirty="0">
              <a:latin typeface="+mj-lt"/>
            </a:endParaRPr>
          </a:p>
        </p:txBody>
      </p:sp>
      <p:sp>
        <p:nvSpPr>
          <p:cNvPr id="4" name="Footer Placeholder 3"/>
          <p:cNvSpPr>
            <a:spLocks noGrp="1"/>
          </p:cNvSpPr>
          <p:nvPr>
            <p:ph type="ftr" sz="quarter" idx="12"/>
          </p:nvPr>
        </p:nvSpPr>
        <p:spPr/>
        <p:txBody>
          <a:bodyPr/>
          <a:lstStyle/>
          <a:p>
            <a:r>
              <a:rPr kumimoji="0" lang="en-US" smtClean="0"/>
              <a:t>CityWide ED Orientation,June 2015</a:t>
            </a:r>
            <a:endParaRPr kumimoji="0" 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038600"/>
            <a:ext cx="3038475" cy="25146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486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FC000"/>
                </a:solidFill>
              </a:rPr>
              <a:t>Cardiac Assessment</a:t>
            </a:r>
            <a:endParaRPr lang="en-US" dirty="0">
              <a:solidFill>
                <a:srgbClr val="FFC000"/>
              </a:solidFill>
            </a:endParaRPr>
          </a:p>
        </p:txBody>
      </p:sp>
      <p:sp>
        <p:nvSpPr>
          <p:cNvPr id="5" name="Footer Placeholder 4"/>
          <p:cNvSpPr>
            <a:spLocks noGrp="1"/>
          </p:cNvSpPr>
          <p:nvPr>
            <p:ph type="ftr" sz="quarter" idx="11"/>
          </p:nvPr>
        </p:nvSpPr>
        <p:spPr/>
        <p:txBody>
          <a:bodyPr/>
          <a:lstStyle/>
          <a:p>
            <a:r>
              <a:rPr kumimoji="0" lang="en-US" smtClean="0"/>
              <a:t>CityWide ED Orientation,June 2015</a:t>
            </a:r>
            <a:endParaRPr kumimoji="0" lang="en-US"/>
          </a:p>
        </p:txBody>
      </p:sp>
      <p:sp>
        <p:nvSpPr>
          <p:cNvPr id="4" name="Rectangle 3"/>
          <p:cNvSpPr/>
          <p:nvPr/>
        </p:nvSpPr>
        <p:spPr>
          <a:xfrm>
            <a:off x="228600" y="1752600"/>
            <a:ext cx="8763000" cy="3785652"/>
          </a:xfrm>
          <a:prstGeom prst="rect">
            <a:avLst/>
          </a:prstGeom>
        </p:spPr>
        <p:txBody>
          <a:bodyPr wrap="square">
            <a:spAutoFit/>
          </a:bodyPr>
          <a:lstStyle/>
          <a:p>
            <a:pPr marL="285750" indent="-285750" eaLnBrk="1" hangingPunct="1">
              <a:lnSpc>
                <a:spcPct val="150000"/>
              </a:lnSpc>
              <a:buFont typeface="Arial" pitchFamily="34" charset="0"/>
              <a:buChar char="•"/>
            </a:pPr>
            <a:r>
              <a:rPr lang="en-US" sz="3200" dirty="0" smtClean="0">
                <a:solidFill>
                  <a:srgbClr val="FFC000"/>
                </a:solidFill>
                <a:latin typeface="Times New Roman" pitchFamily="18" charset="0"/>
                <a:cs typeface="Times New Roman" pitchFamily="18" charset="0"/>
              </a:rPr>
              <a:t>Capillary Refill – </a:t>
            </a:r>
            <a:r>
              <a:rPr lang="en-US" sz="3200" dirty="0" smtClean="0">
                <a:latin typeface="Times New Roman" pitchFamily="18" charset="0"/>
                <a:cs typeface="Times New Roman" pitchFamily="18" charset="0"/>
              </a:rPr>
              <a:t>considered a pediatric vital sign</a:t>
            </a:r>
            <a:endParaRPr lang="en-US" sz="3200" dirty="0">
              <a:solidFill>
                <a:srgbClr val="FFC000"/>
              </a:solidFill>
              <a:latin typeface="Times New Roman" pitchFamily="18" charset="0"/>
              <a:cs typeface="Times New Roman" pitchFamily="18" charset="0"/>
            </a:endParaRPr>
          </a:p>
          <a:p>
            <a:pPr marL="285750" indent="-285750" eaLnBrk="1" hangingPunct="1">
              <a:lnSpc>
                <a:spcPct val="150000"/>
              </a:lnSpc>
              <a:buFont typeface="Arial" pitchFamily="34" charset="0"/>
              <a:buChar char="•"/>
            </a:pPr>
            <a:r>
              <a:rPr lang="en-US" sz="3200" dirty="0" smtClean="0">
                <a:solidFill>
                  <a:srgbClr val="FFC000"/>
                </a:solidFill>
                <a:latin typeface="Times New Roman" pitchFamily="18" charset="0"/>
                <a:cs typeface="Times New Roman" pitchFamily="18" charset="0"/>
              </a:rPr>
              <a:t>Pulses – </a:t>
            </a:r>
            <a:r>
              <a:rPr lang="en-US" sz="3200" dirty="0" smtClean="0">
                <a:latin typeface="Times New Roman" pitchFamily="18" charset="0"/>
                <a:cs typeface="Times New Roman" pitchFamily="18" charset="0"/>
              </a:rPr>
              <a:t>compare peripheral to central</a:t>
            </a:r>
          </a:p>
          <a:p>
            <a:pPr eaLnBrk="1" hangingPunct="1">
              <a:lnSpc>
                <a:spcPct val="150000"/>
              </a:lnSpc>
            </a:pPr>
            <a:r>
              <a:rPr lang="en-US" sz="3200" dirty="0">
                <a:latin typeface="Times New Roman" pitchFamily="18" charset="0"/>
                <a:cs typeface="Times New Roman" pitchFamily="18" charset="0"/>
              </a:rPr>
              <a:t> </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 </a:t>
            </a:r>
            <a:r>
              <a:rPr lang="en-US" sz="3200" b="1" u="sng" dirty="0" smtClean="0">
                <a:latin typeface="Times New Roman" pitchFamily="18" charset="0"/>
                <a:cs typeface="Times New Roman" pitchFamily="18" charset="0"/>
              </a:rPr>
              <a:t>Central</a:t>
            </a:r>
            <a:r>
              <a:rPr lang="en-US" sz="3200" dirty="0" smtClean="0">
                <a:latin typeface="Times New Roman" pitchFamily="18" charset="0"/>
                <a:cs typeface="Times New Roman" pitchFamily="18" charset="0"/>
              </a:rPr>
              <a:t>: Carotid if &gt;1yr; Brachial/femoral if  </a:t>
            </a:r>
          </a:p>
          <a:p>
            <a:pPr eaLnBrk="1" hangingPunct="1">
              <a:lnSpc>
                <a:spcPct val="150000"/>
              </a:lnSpc>
            </a:pPr>
            <a:r>
              <a:rPr lang="en-US" sz="3200" dirty="0">
                <a:latin typeface="Times New Roman" pitchFamily="18" charset="0"/>
                <a:cs typeface="Times New Roman" pitchFamily="18" charset="0"/>
              </a:rPr>
              <a:t> </a:t>
            </a:r>
            <a:r>
              <a:rPr lang="en-US" sz="3200" dirty="0" smtClean="0">
                <a:latin typeface="Times New Roman" pitchFamily="18" charset="0"/>
                <a:cs typeface="Times New Roman" pitchFamily="18" charset="0"/>
              </a:rPr>
              <a:t>     &lt;1yr </a:t>
            </a:r>
            <a:endParaRPr lang="en-US" sz="3200" dirty="0">
              <a:latin typeface="Times New Roman" pitchFamily="18" charset="0"/>
              <a:cs typeface="Times New Roman" pitchFamily="18" charset="0"/>
            </a:endParaRPr>
          </a:p>
          <a:p>
            <a:pPr marL="285750" indent="-285750" eaLnBrk="1" hangingPunct="1">
              <a:lnSpc>
                <a:spcPct val="150000"/>
              </a:lnSpc>
              <a:buFont typeface="Arial" pitchFamily="34" charset="0"/>
              <a:buChar char="•"/>
            </a:pPr>
            <a:r>
              <a:rPr lang="en-US" sz="3200" dirty="0" smtClean="0">
                <a:solidFill>
                  <a:srgbClr val="FFC000"/>
                </a:solidFill>
                <a:latin typeface="Times New Roman" pitchFamily="18" charset="0"/>
                <a:cs typeface="Times New Roman" pitchFamily="18" charset="0"/>
              </a:rPr>
              <a:t>Skin Color - </a:t>
            </a:r>
            <a:r>
              <a:rPr lang="en-US" sz="3200" dirty="0" smtClean="0">
                <a:latin typeface="Times New Roman" pitchFamily="18" charset="0"/>
                <a:cs typeface="Times New Roman" pitchFamily="18" charset="0"/>
              </a:rPr>
              <a:t>measures skin perfusion</a:t>
            </a:r>
            <a:endParaRPr lang="en-US" sz="32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338745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Cardiac Assessment</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Rectangle 3"/>
          <p:cNvSpPr/>
          <p:nvPr/>
        </p:nvSpPr>
        <p:spPr>
          <a:xfrm>
            <a:off x="533400" y="1524000"/>
            <a:ext cx="8305800" cy="4524315"/>
          </a:xfrm>
          <a:prstGeom prst="rect">
            <a:avLst/>
          </a:prstGeom>
        </p:spPr>
        <p:txBody>
          <a:bodyPr wrap="square">
            <a:spAutoFit/>
          </a:bodyPr>
          <a:lstStyle/>
          <a:p>
            <a:pPr marL="285750" indent="-285750" eaLnBrk="1" hangingPunct="1">
              <a:lnSpc>
                <a:spcPct val="150000"/>
              </a:lnSpc>
              <a:buFont typeface="Arial" pitchFamily="34" charset="0"/>
              <a:buChar char="•"/>
            </a:pPr>
            <a:r>
              <a:rPr lang="en-US" sz="3200" dirty="0">
                <a:solidFill>
                  <a:srgbClr val="FFC000"/>
                </a:solidFill>
                <a:latin typeface="Times New Roman" pitchFamily="18" charset="0"/>
                <a:cs typeface="Times New Roman" pitchFamily="18" charset="0"/>
              </a:rPr>
              <a:t>Fluid status – </a:t>
            </a:r>
            <a:r>
              <a:rPr lang="en-US" sz="3200" dirty="0">
                <a:latin typeface="Times New Roman" pitchFamily="18" charset="0"/>
                <a:cs typeface="Times New Roman" pitchFamily="18" charset="0"/>
              </a:rPr>
              <a:t>mucous membranes, </a:t>
            </a:r>
            <a:r>
              <a:rPr lang="en-US" sz="3200" dirty="0" err="1">
                <a:latin typeface="Times New Roman" pitchFamily="18" charset="0"/>
                <a:cs typeface="Times New Roman" pitchFamily="18" charset="0"/>
              </a:rPr>
              <a:t>fontanelles</a:t>
            </a:r>
            <a:endParaRPr lang="en-US" sz="3200" dirty="0">
              <a:latin typeface="Times New Roman" pitchFamily="18" charset="0"/>
              <a:cs typeface="Times New Roman" pitchFamily="18" charset="0"/>
            </a:endParaRPr>
          </a:p>
          <a:p>
            <a:pPr marL="285750" indent="-285750" eaLnBrk="1" hangingPunct="1">
              <a:lnSpc>
                <a:spcPct val="150000"/>
              </a:lnSpc>
              <a:buFont typeface="Arial" pitchFamily="34" charset="0"/>
              <a:buChar char="•"/>
            </a:pPr>
            <a:r>
              <a:rPr lang="en-US" sz="3200" dirty="0">
                <a:solidFill>
                  <a:srgbClr val="FFC000"/>
                </a:solidFill>
                <a:latin typeface="Times New Roman" pitchFamily="18" charset="0"/>
                <a:cs typeface="Times New Roman" pitchFamily="18" charset="0"/>
              </a:rPr>
              <a:t>Heart Rate, Rhythm - </a:t>
            </a:r>
            <a:r>
              <a:rPr lang="en-US" sz="3200" dirty="0">
                <a:latin typeface="Times New Roman" pitchFamily="18" charset="0"/>
                <a:cs typeface="Times New Roman" pitchFamily="18" charset="0"/>
              </a:rPr>
              <a:t>rapid: stress, fever, dry; slow: ominous; irregular: if new, very concerning</a:t>
            </a:r>
            <a:endParaRPr lang="en-US" sz="3200" dirty="0">
              <a:solidFill>
                <a:srgbClr val="FFC000"/>
              </a:solidFill>
              <a:latin typeface="Times New Roman" pitchFamily="18" charset="0"/>
              <a:cs typeface="Times New Roman" pitchFamily="18" charset="0"/>
            </a:endParaRPr>
          </a:p>
          <a:p>
            <a:pPr marL="285750" indent="-285750" eaLnBrk="1" hangingPunct="1">
              <a:lnSpc>
                <a:spcPct val="150000"/>
              </a:lnSpc>
              <a:buFont typeface="Arial" pitchFamily="34" charset="0"/>
              <a:buChar char="•"/>
            </a:pPr>
            <a:r>
              <a:rPr lang="en-US" sz="3200" dirty="0">
                <a:solidFill>
                  <a:srgbClr val="FFC000"/>
                </a:solidFill>
                <a:latin typeface="Times New Roman" pitchFamily="18" charset="0"/>
                <a:cs typeface="Times New Roman" pitchFamily="18" charset="0"/>
              </a:rPr>
              <a:t>Blood Pressure - </a:t>
            </a:r>
            <a:r>
              <a:rPr lang="en-US" sz="3200" dirty="0">
                <a:latin typeface="Times New Roman" pitchFamily="18" charset="0"/>
                <a:cs typeface="Times New Roman" pitchFamily="18" charset="0"/>
              </a:rPr>
              <a:t>70 + 2x age (low normal); hypotension is </a:t>
            </a:r>
            <a:r>
              <a:rPr lang="en-US" sz="3200" b="1" u="sng" dirty="0">
                <a:latin typeface="Times New Roman" pitchFamily="18" charset="0"/>
                <a:cs typeface="Times New Roman" pitchFamily="18" charset="0"/>
              </a:rPr>
              <a:t>ominous</a:t>
            </a:r>
            <a:r>
              <a:rPr lang="en-US" sz="3200" dirty="0">
                <a:latin typeface="Times New Roman" pitchFamily="18" charset="0"/>
                <a:cs typeface="Times New Roman" pitchFamily="18" charset="0"/>
              </a:rPr>
              <a:t> sign</a:t>
            </a:r>
            <a:endParaRPr lang="en-US" sz="32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66795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Sluggish Capillary Refill</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Rectangle 3"/>
          <p:cNvSpPr/>
          <p:nvPr/>
        </p:nvSpPr>
        <p:spPr>
          <a:xfrm>
            <a:off x="609600" y="1752600"/>
            <a:ext cx="8001000" cy="3290773"/>
          </a:xfrm>
          <a:prstGeom prst="rect">
            <a:avLst/>
          </a:prstGeom>
        </p:spPr>
        <p:txBody>
          <a:bodyPr wrap="square">
            <a:spAutoFit/>
          </a:bodyPr>
          <a:lstStyle/>
          <a:p>
            <a:pPr eaLnBrk="1" hangingPunct="1"/>
            <a:r>
              <a:rPr lang="en-US" sz="2800" dirty="0"/>
              <a:t>Causes of sluggish or delayed cap refill: dehydration, shock, </a:t>
            </a:r>
            <a:r>
              <a:rPr lang="en-US" sz="2800" dirty="0" smtClean="0"/>
              <a:t>hypothermia</a:t>
            </a:r>
          </a:p>
          <a:p>
            <a:pPr eaLnBrk="1" hangingPunct="1"/>
            <a:endParaRPr lang="en-US" sz="2800" dirty="0"/>
          </a:p>
          <a:p>
            <a:pPr marL="114300" indent="-114300" eaLnBrk="1" hangingPunct="1">
              <a:lnSpc>
                <a:spcPct val="89000"/>
              </a:lnSpc>
            </a:pPr>
            <a:r>
              <a:rPr lang="en-US" sz="2800" dirty="0"/>
              <a:t>Capillary refill can also be prolonged in cold ambient temperatures or hypothermia.</a:t>
            </a:r>
          </a:p>
          <a:p>
            <a:pPr eaLnBrk="1" hangingPunct="1"/>
            <a:endParaRPr lang="en-US" sz="2800" dirty="0"/>
          </a:p>
          <a:p>
            <a:pPr eaLnBrk="1" hangingPunct="1"/>
            <a:endParaRPr lang="en-US" sz="2800" dirty="0"/>
          </a:p>
          <a:p>
            <a:pPr eaLnBrk="1" hangingPunct="1"/>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962400"/>
            <a:ext cx="5029200" cy="19812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555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Blood Pressure</a:t>
            </a:r>
            <a:endParaRPr lang="en-US" dirty="0">
              <a:solidFill>
                <a:srgbClr val="FFC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Cuff Size</a:t>
            </a:r>
            <a:r>
              <a:rPr lang="en-US" dirty="0"/>
              <a:t> </a:t>
            </a:r>
            <a:r>
              <a:rPr lang="en-US" dirty="0" smtClean="0"/>
              <a:t>should cover 2/3 of </a:t>
            </a:r>
          </a:p>
          <a:p>
            <a:pPr marL="0" indent="0">
              <a:buNone/>
            </a:pPr>
            <a:r>
              <a:rPr lang="en-US" dirty="0"/>
              <a:t> </a:t>
            </a:r>
            <a:r>
              <a:rPr lang="en-US" dirty="0" smtClean="0"/>
              <a:t>  upper arm</a:t>
            </a:r>
          </a:p>
          <a:p>
            <a:pPr marL="0" indent="0">
              <a:buNone/>
            </a:pPr>
            <a:r>
              <a:rPr lang="en-US" b="1" dirty="0" smtClean="0"/>
              <a:t>    Too big = low readings</a:t>
            </a:r>
          </a:p>
          <a:p>
            <a:pPr marL="0" indent="0">
              <a:buNone/>
            </a:pPr>
            <a:r>
              <a:rPr lang="en-US" b="1" dirty="0" smtClean="0"/>
              <a:t>    Too small = high readings</a:t>
            </a:r>
          </a:p>
          <a:p>
            <a:pPr marL="0" indent="0">
              <a:buNone/>
            </a:pPr>
            <a:endParaRPr lang="en-US" b="1" dirty="0"/>
          </a:p>
          <a:p>
            <a:r>
              <a:rPr lang="en-US" dirty="0" smtClean="0"/>
              <a:t>Childhood </a:t>
            </a:r>
            <a:r>
              <a:rPr lang="en-US" dirty="0"/>
              <a:t>hypertension is on the </a:t>
            </a:r>
            <a:r>
              <a:rPr lang="en-US" dirty="0" smtClean="0"/>
              <a:t>rise</a:t>
            </a:r>
          </a:p>
          <a:p>
            <a:endParaRPr lang="en-US" dirty="0"/>
          </a:p>
          <a:p>
            <a:r>
              <a:rPr lang="en-US" dirty="0" smtClean="0"/>
              <a:t>Hypotension – </a:t>
            </a:r>
            <a:r>
              <a:rPr lang="en-US" b="1" u="sng" dirty="0" smtClean="0"/>
              <a:t>very </a:t>
            </a:r>
            <a:r>
              <a:rPr lang="en-US" u="sng" dirty="0" smtClean="0"/>
              <a:t>concerning</a:t>
            </a:r>
          </a:p>
          <a:p>
            <a:r>
              <a:rPr lang="en-US" b="1" u="sng" dirty="0">
                <a:latin typeface="Times New Roman" pitchFamily="18" charset="0"/>
                <a:cs typeface="Times New Roman" pitchFamily="18" charset="0"/>
              </a:rPr>
              <a:t>Children may remain normotensive until 25% of their blood volume is lost</a:t>
            </a:r>
          </a:p>
          <a:p>
            <a:endParaRPr lang="en-US" u="sng" dirty="0" smtClean="0"/>
          </a:p>
          <a:p>
            <a:endParaRPr lang="en-US" b="1" dirty="0"/>
          </a:p>
          <a:p>
            <a:pPr marL="0" indent="0">
              <a:buNone/>
            </a:pPr>
            <a:endParaRPr lang="en-US" b="1" dirty="0" smtClean="0"/>
          </a:p>
          <a:p>
            <a:endParaRPr lang="en-US" b="1" dirty="0"/>
          </a:p>
          <a:p>
            <a:endParaRPr lang="en-US" b="1" dirty="0" smtClean="0"/>
          </a:p>
          <a:p>
            <a:endParaRPr lang="en-US" b="1" dirty="0"/>
          </a:p>
          <a:p>
            <a:pPr marL="0" indent="0">
              <a:buNone/>
            </a:pPr>
            <a:endParaRPr lang="en-US" b="1" dirty="0" smtClean="0"/>
          </a:p>
          <a:p>
            <a:pPr marL="0" indent="0">
              <a:buNone/>
            </a:pPr>
            <a:endParaRPr lang="en-US" b="1" dirty="0"/>
          </a:p>
          <a:p>
            <a:endParaRPr lang="en-US" dirty="0"/>
          </a:p>
        </p:txBody>
      </p:sp>
      <p:pic>
        <p:nvPicPr>
          <p:cNvPr id="4" name="Picture 4" descr="bp cuff"/>
          <p:cNvPicPr>
            <a:picLocks noChangeAspect="1" noChangeArrowheads="1"/>
          </p:cNvPicPr>
          <p:nvPr/>
        </p:nvPicPr>
        <p:blipFill>
          <a:blip r:embed="rId3" cstate="print">
            <a:lum bright="8000" contrast="-36000"/>
            <a:extLst>
              <a:ext uri="{28A0092B-C50C-407E-A947-70E740481C1C}">
                <a14:useLocalDpi xmlns:a14="http://schemas.microsoft.com/office/drawing/2010/main" val="0"/>
              </a:ext>
            </a:extLst>
          </a:blip>
          <a:srcRect/>
          <a:stretch>
            <a:fillRect/>
          </a:stretch>
        </p:blipFill>
        <p:spPr bwMode="auto">
          <a:xfrm>
            <a:off x="6324600" y="1524000"/>
            <a:ext cx="2288309" cy="1371600"/>
          </a:xfrm>
          <a:prstGeom prst="rect">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kumimoji="0" lang="en-US" smtClean="0"/>
              <a:t>CityWide ED Orientation,June 2015</a:t>
            </a:r>
            <a:endParaRPr kumimoji="0" lang="en-US"/>
          </a:p>
        </p:txBody>
      </p:sp>
    </p:spTree>
    <p:extLst>
      <p:ext uri="{BB962C8B-B14F-4D97-AF65-F5344CB8AC3E}">
        <p14:creationId xmlns:p14="http://schemas.microsoft.com/office/powerpoint/2010/main" val="181125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Circulating Blood Volumes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Rectangle 3"/>
          <p:cNvSpPr/>
          <p:nvPr/>
        </p:nvSpPr>
        <p:spPr>
          <a:xfrm>
            <a:off x="533400" y="1600200"/>
            <a:ext cx="5943600" cy="2462213"/>
          </a:xfrm>
          <a:prstGeom prst="rect">
            <a:avLst/>
          </a:prstGeom>
        </p:spPr>
        <p:txBody>
          <a:bodyPr wrap="square">
            <a:spAutoFit/>
          </a:bodyPr>
          <a:lstStyle/>
          <a:p>
            <a:pPr>
              <a:lnSpc>
                <a:spcPct val="150000"/>
              </a:lnSpc>
            </a:pPr>
            <a:r>
              <a:rPr lang="en-US" sz="2800" dirty="0"/>
              <a:t>Infants 90ml/kg</a:t>
            </a:r>
          </a:p>
          <a:p>
            <a:pPr>
              <a:lnSpc>
                <a:spcPct val="150000"/>
              </a:lnSpc>
            </a:pPr>
            <a:r>
              <a:rPr lang="en-US" sz="2800" dirty="0"/>
              <a:t>Child  80 ml/kg</a:t>
            </a:r>
          </a:p>
          <a:p>
            <a:pPr>
              <a:lnSpc>
                <a:spcPct val="150000"/>
              </a:lnSpc>
            </a:pPr>
            <a:r>
              <a:rPr lang="en-US" sz="2800" dirty="0"/>
              <a:t>Adolescent 70ml/kg</a:t>
            </a:r>
          </a:p>
          <a:p>
            <a:endParaRPr lang="en-US" sz="2800" dirty="0"/>
          </a:p>
        </p:txBody>
      </p:sp>
      <p:sp>
        <p:nvSpPr>
          <p:cNvPr id="5" name="Rectangle 4"/>
          <p:cNvSpPr/>
          <p:nvPr/>
        </p:nvSpPr>
        <p:spPr>
          <a:xfrm>
            <a:off x="533400" y="4062413"/>
            <a:ext cx="8153400" cy="2308324"/>
          </a:xfrm>
          <a:prstGeom prst="rect">
            <a:avLst/>
          </a:prstGeom>
        </p:spPr>
        <p:txBody>
          <a:bodyPr wrap="square">
            <a:spAutoFit/>
          </a:bodyPr>
          <a:lstStyle/>
          <a:p>
            <a:pPr algn="ctr"/>
            <a:r>
              <a:rPr lang="en-US" sz="4800" i="1" dirty="0">
                <a:solidFill>
                  <a:srgbClr val="FFC000"/>
                </a:solidFill>
              </a:rPr>
              <a:t>Small blood losses can cause circulatory compromise</a:t>
            </a:r>
          </a:p>
        </p:txBody>
      </p:sp>
    </p:spTree>
    <p:extLst>
      <p:ext uri="{BB962C8B-B14F-4D97-AF65-F5344CB8AC3E}">
        <p14:creationId xmlns:p14="http://schemas.microsoft.com/office/powerpoint/2010/main" val="252104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kumimoji="0" lang="en-US" smtClean="0"/>
              <a:t>CityWide ED Orientation,June 2015</a:t>
            </a:r>
            <a:endParaRPr kumimoji="0" lang="en-US" dirty="0"/>
          </a:p>
        </p:txBody>
      </p:sp>
      <p:sp>
        <p:nvSpPr>
          <p:cNvPr id="3" name="Content Placeholder 2"/>
          <p:cNvSpPr>
            <a:spLocks noGrp="1"/>
          </p:cNvSpPr>
          <p:nvPr>
            <p:ph idx="4294967295"/>
          </p:nvPr>
        </p:nvSpPr>
        <p:spPr>
          <a:xfrm>
            <a:off x="381000" y="457200"/>
            <a:ext cx="8458200" cy="6248400"/>
          </a:xfrm>
        </p:spPr>
        <p:txBody>
          <a:bodyPr>
            <a:normAutofit/>
          </a:bodyPr>
          <a:lstStyle/>
          <a:p>
            <a:pPr marL="0" indent="0">
              <a:buNone/>
            </a:pPr>
            <a:r>
              <a:rPr lang="en-US" sz="4000" dirty="0" smtClean="0">
                <a:solidFill>
                  <a:srgbClr val="FFC000"/>
                </a:solidFill>
              </a:rPr>
              <a:t>What is </a:t>
            </a:r>
            <a:r>
              <a:rPr lang="en-US" sz="4000" dirty="0" smtClean="0">
                <a:solidFill>
                  <a:srgbClr val="FFC000"/>
                </a:solidFill>
                <a:latin typeface="+mj-lt"/>
              </a:rPr>
              <a:t>UNIQUE</a:t>
            </a:r>
            <a:r>
              <a:rPr lang="en-US" sz="4000" dirty="0" smtClean="0">
                <a:solidFill>
                  <a:srgbClr val="FFC000"/>
                </a:solidFill>
              </a:rPr>
              <a:t> about Children?</a:t>
            </a:r>
            <a:endParaRPr lang="en-US" sz="4000" dirty="0">
              <a:solidFill>
                <a:srgbClr val="FFC000"/>
              </a:solidFill>
            </a:endParaRPr>
          </a:p>
          <a:p>
            <a:pPr marL="0" indent="0">
              <a:buNone/>
            </a:pPr>
            <a:endParaRPr lang="en-US" sz="1200" dirty="0" smtClean="0"/>
          </a:p>
          <a:p>
            <a:r>
              <a:rPr lang="en-US" dirty="0" smtClean="0">
                <a:latin typeface="Times New Roman" pitchFamily="18" charset="0"/>
                <a:cs typeface="Times New Roman" pitchFamily="18" charset="0"/>
              </a:rPr>
              <a:t>Immature </a:t>
            </a:r>
            <a:r>
              <a:rPr lang="en-US" dirty="0">
                <a:latin typeface="Times New Roman" pitchFamily="18" charset="0"/>
                <a:cs typeface="Times New Roman" pitchFamily="18" charset="0"/>
              </a:rPr>
              <a:t>respiratory and cardiovascular systems</a:t>
            </a:r>
          </a:p>
          <a:p>
            <a:r>
              <a:rPr lang="en-US" dirty="0" smtClean="0">
                <a:latin typeface="Times New Roman" pitchFamily="18" charset="0"/>
                <a:cs typeface="Times New Roman" pitchFamily="18" charset="0"/>
              </a:rPr>
              <a:t>Higher </a:t>
            </a:r>
            <a:r>
              <a:rPr lang="en-US" dirty="0">
                <a:latin typeface="Times New Roman" pitchFamily="18" charset="0"/>
                <a:cs typeface="Times New Roman" pitchFamily="18" charset="0"/>
              </a:rPr>
              <a:t>metabolic rate </a:t>
            </a:r>
            <a:r>
              <a:rPr lang="en-US" dirty="0" smtClean="0">
                <a:latin typeface="Times New Roman" pitchFamily="18" charset="0"/>
                <a:cs typeface="Times New Roman" pitchFamily="18" charset="0"/>
              </a:rPr>
              <a:t>(growing)</a:t>
            </a:r>
          </a:p>
          <a:p>
            <a:r>
              <a:rPr lang="en-US" dirty="0">
                <a:latin typeface="Times New Roman" pitchFamily="18" charset="0"/>
                <a:cs typeface="Times New Roman" pitchFamily="18" charset="0"/>
              </a:rPr>
              <a:t>Higher fluid and caloric </a:t>
            </a:r>
            <a:r>
              <a:rPr lang="en-US" dirty="0" smtClean="0">
                <a:latin typeface="Times New Roman" pitchFamily="18" charset="0"/>
                <a:cs typeface="Times New Roman" pitchFamily="18" charset="0"/>
              </a:rPr>
              <a:t>intake/kg</a:t>
            </a:r>
          </a:p>
          <a:p>
            <a:r>
              <a:rPr lang="en-US" dirty="0" smtClean="0">
                <a:latin typeface="Times New Roman" pitchFamily="18" charset="0"/>
                <a:cs typeface="Times New Roman" pitchFamily="18" charset="0"/>
              </a:rPr>
              <a:t>Anatomy and physiology is different</a:t>
            </a:r>
          </a:p>
          <a:p>
            <a:r>
              <a:rPr lang="en-US" dirty="0" smtClean="0">
                <a:latin typeface="Times New Roman" pitchFamily="18" charset="0"/>
                <a:cs typeface="Times New Roman" pitchFamily="18" charset="0"/>
              </a:rPr>
              <a:t>Illnesses are different; so is their response to illness</a:t>
            </a:r>
          </a:p>
          <a:p>
            <a:r>
              <a:rPr lang="en-US" dirty="0" smtClean="0">
                <a:latin typeface="Times New Roman" pitchFamily="18" charset="0"/>
                <a:cs typeface="Times New Roman" pitchFamily="18" charset="0"/>
              </a:rPr>
              <a:t>Developmental differences affect how you approach the child as well as treatment choices</a:t>
            </a:r>
            <a:endParaRPr lang="en-US" dirty="0">
              <a:latin typeface="Times New Roman" pitchFamily="18" charset="0"/>
              <a:cs typeface="Times New Roman" pitchFamily="18" charset="0"/>
            </a:endParaRPr>
          </a:p>
          <a:p>
            <a:pPr marL="0" indent="0">
              <a:buNone/>
            </a:pPr>
            <a:endParaRPr lang="en-US" dirty="0"/>
          </a:p>
        </p:txBody>
      </p:sp>
    </p:spTree>
    <p:extLst>
      <p:ext uri="{BB962C8B-B14F-4D97-AF65-F5344CB8AC3E}">
        <p14:creationId xmlns:p14="http://schemas.microsoft.com/office/powerpoint/2010/main" val="318034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solidFill>
                  <a:srgbClr val="FFC000"/>
                </a:solidFill>
              </a:rPr>
              <a:t>Dehydration</a:t>
            </a:r>
            <a:endParaRPr lang="en-US" dirty="0">
              <a:solidFill>
                <a:srgbClr val="FFC000"/>
              </a:solidFill>
            </a:endParaRPr>
          </a:p>
        </p:txBody>
      </p:sp>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sp>
        <p:nvSpPr>
          <p:cNvPr id="3" name="Rectangle 2"/>
          <p:cNvSpPr/>
          <p:nvPr/>
        </p:nvSpPr>
        <p:spPr>
          <a:xfrm>
            <a:off x="304800" y="1447800"/>
            <a:ext cx="8229600" cy="5016758"/>
          </a:xfrm>
          <a:prstGeom prst="rect">
            <a:avLst/>
          </a:prstGeom>
        </p:spPr>
        <p:txBody>
          <a:bodyPr wrap="square">
            <a:spAutoFit/>
          </a:bodyPr>
          <a:lstStyle/>
          <a:p>
            <a:r>
              <a:rPr lang="en-US" sz="2800" dirty="0"/>
              <a:t>Severe dehydration may be present without an alteration in Blood pressure. Other assessment clues such as Capillary refill, Peripheral perfusion,  Heart rate, Respiratory rate, activity </a:t>
            </a:r>
            <a:r>
              <a:rPr lang="en-US" sz="2800" dirty="0" smtClean="0"/>
              <a:t>level, </a:t>
            </a:r>
            <a:r>
              <a:rPr lang="en-US" sz="2800" dirty="0" err="1" smtClean="0"/>
              <a:t>fontanelles</a:t>
            </a:r>
            <a:r>
              <a:rPr lang="en-US" sz="2800" dirty="0" smtClean="0"/>
              <a:t>, skin turgor, conc. urine must </a:t>
            </a:r>
            <a:r>
              <a:rPr lang="en-US" sz="2800" dirty="0"/>
              <a:t>be used to assess potential for deterioration. </a:t>
            </a:r>
            <a:endParaRPr lang="en-US" sz="2800" dirty="0" smtClean="0"/>
          </a:p>
          <a:p>
            <a:endParaRPr lang="en-US" sz="2800" dirty="0"/>
          </a:p>
          <a:p>
            <a:pPr algn="ctr"/>
            <a:r>
              <a:rPr lang="en-US" sz="4800" b="1" i="1" dirty="0" smtClean="0">
                <a:solidFill>
                  <a:srgbClr val="FFC000"/>
                </a:solidFill>
              </a:rPr>
              <a:t>Infants cannot concentrate their urine. </a:t>
            </a:r>
          </a:p>
          <a:p>
            <a:pPr algn="ctr"/>
            <a:endParaRPr lang="en-US" sz="2800" i="1" dirty="0">
              <a:solidFill>
                <a:srgbClr val="FFC000"/>
              </a:solidFill>
            </a:endParaRPr>
          </a:p>
        </p:txBody>
      </p:sp>
    </p:spTree>
    <p:extLst>
      <p:ext uri="{BB962C8B-B14F-4D97-AF65-F5344CB8AC3E}">
        <p14:creationId xmlns:p14="http://schemas.microsoft.com/office/powerpoint/2010/main" val="8369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5400" dirty="0" smtClean="0">
                <a:solidFill>
                  <a:srgbClr val="FFC000"/>
                </a:solidFill>
              </a:rPr>
              <a:t>Fluid Resuscitation</a:t>
            </a:r>
            <a:endParaRPr lang="en-US" sz="5400"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dirty="0"/>
          </a:p>
        </p:txBody>
      </p:sp>
      <p:sp>
        <p:nvSpPr>
          <p:cNvPr id="4" name="TextBox 3"/>
          <p:cNvSpPr txBox="1"/>
          <p:nvPr/>
        </p:nvSpPr>
        <p:spPr>
          <a:xfrm>
            <a:off x="533400" y="1752600"/>
            <a:ext cx="7941598" cy="4770537"/>
          </a:xfrm>
          <a:prstGeom prst="rect">
            <a:avLst/>
          </a:prstGeom>
          <a:noFill/>
        </p:spPr>
        <p:txBody>
          <a:bodyPr wrap="none" rtlCol="0">
            <a:spAutoFit/>
          </a:bodyPr>
          <a:lstStyle/>
          <a:p>
            <a:r>
              <a:rPr lang="en-US" sz="4400" b="1" u="sng" dirty="0" smtClean="0"/>
              <a:t>Fluid bolus: 20 mL/kg</a:t>
            </a:r>
          </a:p>
          <a:p>
            <a:endParaRPr lang="en-US" sz="2800" b="1" u="sng" dirty="0"/>
          </a:p>
          <a:p>
            <a:r>
              <a:rPr lang="en-US" sz="3200" u="sng" dirty="0" smtClean="0"/>
              <a:t>Newly born </a:t>
            </a:r>
            <a:r>
              <a:rPr lang="en-US" sz="3200" dirty="0" smtClean="0"/>
              <a:t>fluid challenge: 10 mL/kg</a:t>
            </a:r>
          </a:p>
          <a:p>
            <a:endParaRPr lang="en-US" sz="2800" dirty="0"/>
          </a:p>
          <a:p>
            <a:r>
              <a:rPr lang="en-US" sz="3200" u="sng" dirty="0" smtClean="0"/>
              <a:t>Fluid maintenance</a:t>
            </a:r>
            <a:r>
              <a:rPr lang="en-US" sz="3200" dirty="0" smtClean="0"/>
              <a:t>: consider 4:2:1 rule</a:t>
            </a:r>
          </a:p>
          <a:p>
            <a:r>
              <a:rPr lang="en-US" sz="2800" dirty="0" smtClean="0"/>
              <a:t>4 mL/kg for patients up to 10 kg</a:t>
            </a:r>
          </a:p>
          <a:p>
            <a:r>
              <a:rPr lang="en-US" sz="2800" dirty="0" smtClean="0"/>
              <a:t>2 mL/kg for every kg after 10 kg and under 20 kg</a:t>
            </a:r>
          </a:p>
          <a:p>
            <a:r>
              <a:rPr lang="en-US" sz="2800" dirty="0" smtClean="0"/>
              <a:t>1 mL/kg for every kg over 20</a:t>
            </a:r>
          </a:p>
          <a:p>
            <a:endParaRPr lang="en-US" sz="2800" dirty="0"/>
          </a:p>
          <a:p>
            <a:endParaRPr lang="en-US" sz="2800" dirty="0"/>
          </a:p>
        </p:txBody>
      </p:sp>
    </p:spTree>
    <p:extLst>
      <p:ext uri="{BB962C8B-B14F-4D97-AF65-F5344CB8AC3E}">
        <p14:creationId xmlns:p14="http://schemas.microsoft.com/office/powerpoint/2010/main" val="193866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Fluid Maintenance Example</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533400" y="2286000"/>
            <a:ext cx="7502375" cy="954107"/>
          </a:xfrm>
          <a:prstGeom prst="rect">
            <a:avLst/>
          </a:prstGeom>
          <a:noFill/>
        </p:spPr>
        <p:txBody>
          <a:bodyPr wrap="none" rtlCol="0">
            <a:spAutoFit/>
          </a:bodyPr>
          <a:lstStyle/>
          <a:p>
            <a:r>
              <a:rPr lang="en-US" sz="2800" dirty="0" smtClean="0"/>
              <a:t>Patient weighs 28 kg. What would be required</a:t>
            </a:r>
          </a:p>
          <a:p>
            <a:r>
              <a:rPr lang="en-US" sz="2800" dirty="0" smtClean="0"/>
              <a:t>fluid maintenance?</a:t>
            </a:r>
            <a:endParaRPr lang="en-US" sz="2800" dirty="0"/>
          </a:p>
        </p:txBody>
      </p:sp>
      <p:sp>
        <p:nvSpPr>
          <p:cNvPr id="5" name="TextBox 4"/>
          <p:cNvSpPr txBox="1"/>
          <p:nvPr/>
        </p:nvSpPr>
        <p:spPr>
          <a:xfrm>
            <a:off x="685800" y="4267200"/>
            <a:ext cx="7848600" cy="954107"/>
          </a:xfrm>
          <a:prstGeom prst="rect">
            <a:avLst/>
          </a:prstGeom>
          <a:noFill/>
        </p:spPr>
        <p:txBody>
          <a:bodyPr wrap="square" rtlCol="0">
            <a:spAutoFit/>
          </a:bodyPr>
          <a:lstStyle/>
          <a:p>
            <a:r>
              <a:rPr lang="en-US" sz="2800" dirty="0" smtClean="0"/>
              <a:t>4x10=40; + 2x10=20; +1x8=8</a:t>
            </a:r>
          </a:p>
          <a:p>
            <a:r>
              <a:rPr lang="en-US" sz="2800" dirty="0" smtClean="0"/>
              <a:t>Total required: 68 mL/</a:t>
            </a:r>
            <a:r>
              <a:rPr lang="en-US" sz="2800" dirty="0" err="1" smtClean="0"/>
              <a:t>hr</a:t>
            </a:r>
            <a:endParaRPr lang="en-US" sz="2800" dirty="0"/>
          </a:p>
        </p:txBody>
      </p:sp>
    </p:spTree>
    <p:extLst>
      <p:ext uri="{BB962C8B-B14F-4D97-AF65-F5344CB8AC3E}">
        <p14:creationId xmlns:p14="http://schemas.microsoft.com/office/powerpoint/2010/main" val="125589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C000"/>
                </a:solidFill>
              </a:rPr>
              <a:t>Fluid Maintenance: DKA</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457200" y="1889760"/>
            <a:ext cx="8714245" cy="3970318"/>
          </a:xfrm>
          <a:prstGeom prst="rect">
            <a:avLst/>
          </a:prstGeom>
          <a:noFill/>
        </p:spPr>
        <p:txBody>
          <a:bodyPr wrap="none" rtlCol="0">
            <a:spAutoFit/>
          </a:bodyPr>
          <a:lstStyle/>
          <a:p>
            <a:r>
              <a:rPr lang="en-US" sz="2800" b="1" dirty="0" smtClean="0"/>
              <a:t>Rapid fluid administration in children with DKA </a:t>
            </a:r>
          </a:p>
          <a:p>
            <a:r>
              <a:rPr lang="en-US" sz="2800" b="1" dirty="0" smtClean="0"/>
              <a:t>is thought to be linked to risk of cerebral edema. </a:t>
            </a:r>
          </a:p>
          <a:p>
            <a:endParaRPr lang="en-US" sz="2800" b="1" dirty="0"/>
          </a:p>
          <a:p>
            <a:r>
              <a:rPr lang="en-US" sz="2800" b="1" dirty="0" smtClean="0"/>
              <a:t>Fluids must be given much slower</a:t>
            </a:r>
          </a:p>
          <a:p>
            <a:r>
              <a:rPr lang="en-US" sz="2800" b="1" dirty="0" smtClean="0"/>
              <a:t>(5-10 mL/kg/</a:t>
            </a:r>
            <a:r>
              <a:rPr lang="en-US" sz="2800" b="1" dirty="0" err="1" smtClean="0"/>
              <a:t>hr</a:t>
            </a:r>
            <a:r>
              <a:rPr lang="en-US" sz="2800" b="1" dirty="0" smtClean="0"/>
              <a:t> depending on level of dehydration)</a:t>
            </a:r>
          </a:p>
          <a:p>
            <a:endParaRPr lang="en-US" sz="2800" b="1" dirty="0"/>
          </a:p>
          <a:p>
            <a:r>
              <a:rPr lang="en-US" sz="2800" b="1" dirty="0" smtClean="0"/>
              <a:t>Replace potassium as ordered</a:t>
            </a:r>
          </a:p>
          <a:p>
            <a:endParaRPr lang="en-US" sz="2800" b="1" dirty="0"/>
          </a:p>
          <a:p>
            <a:r>
              <a:rPr lang="en-US" sz="2800" b="1" dirty="0" smtClean="0">
                <a:solidFill>
                  <a:srgbClr val="FFC000"/>
                </a:solidFill>
              </a:rPr>
              <a:t>Monitor </a:t>
            </a:r>
            <a:r>
              <a:rPr lang="en-US" sz="2800" b="1" dirty="0" err="1" smtClean="0">
                <a:solidFill>
                  <a:srgbClr val="FFC000"/>
                </a:solidFill>
              </a:rPr>
              <a:t>neuro</a:t>
            </a:r>
            <a:r>
              <a:rPr lang="en-US" sz="2800" b="1" dirty="0" smtClean="0">
                <a:solidFill>
                  <a:srgbClr val="FFC000"/>
                </a:solidFill>
              </a:rPr>
              <a:t> status!!</a:t>
            </a:r>
            <a:endParaRPr lang="en-US" sz="2800" b="1" dirty="0">
              <a:solidFill>
                <a:srgbClr val="FFC000"/>
              </a:solidFill>
            </a:endParaRPr>
          </a:p>
        </p:txBody>
      </p:sp>
    </p:spTree>
    <p:extLst>
      <p:ext uri="{BB962C8B-B14F-4D97-AF65-F5344CB8AC3E}">
        <p14:creationId xmlns:p14="http://schemas.microsoft.com/office/powerpoint/2010/main" val="3651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Antipyretics for Pediatrics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304800" y="2133600"/>
            <a:ext cx="7696200" cy="2062103"/>
          </a:xfrm>
          <a:prstGeom prst="rect">
            <a:avLst/>
          </a:prstGeom>
          <a:noFill/>
        </p:spPr>
        <p:txBody>
          <a:bodyPr wrap="square" rtlCol="0">
            <a:spAutoFit/>
          </a:bodyPr>
          <a:lstStyle/>
          <a:p>
            <a:pPr marL="457200" indent="-457200">
              <a:buFont typeface="Wingdings" pitchFamily="2" charset="2"/>
              <a:buChar char="§"/>
            </a:pPr>
            <a:r>
              <a:rPr lang="en-US" sz="3200" dirty="0" smtClean="0"/>
              <a:t>Acetaminophen 15mg/kg</a:t>
            </a:r>
          </a:p>
          <a:p>
            <a:pPr marL="457200" indent="-457200">
              <a:buFont typeface="Wingdings" pitchFamily="2" charset="2"/>
              <a:buChar char="§"/>
            </a:pPr>
            <a:endParaRPr lang="en-US" sz="3200" dirty="0"/>
          </a:p>
          <a:p>
            <a:pPr marL="457200" indent="-457200">
              <a:buFont typeface="Wingdings" pitchFamily="2" charset="2"/>
              <a:buChar char="§"/>
            </a:pPr>
            <a:r>
              <a:rPr lang="en-US" sz="3200" dirty="0"/>
              <a:t>Ibuprophen  10mg/kg</a:t>
            </a:r>
          </a:p>
          <a:p>
            <a:endParaRPr lang="en-US" sz="3200"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676400"/>
            <a:ext cx="3171825" cy="43434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238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Fevers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280555" y="1600200"/>
            <a:ext cx="8438529" cy="2554545"/>
          </a:xfrm>
          <a:prstGeom prst="rect">
            <a:avLst/>
          </a:prstGeom>
          <a:noFill/>
        </p:spPr>
        <p:txBody>
          <a:bodyPr wrap="none" rtlCol="0">
            <a:spAutoFit/>
          </a:bodyPr>
          <a:lstStyle/>
          <a:p>
            <a:pPr marL="457200" indent="-457200">
              <a:buFont typeface="Wingdings" pitchFamily="2" charset="2"/>
              <a:buChar char="Ø"/>
            </a:pPr>
            <a:r>
              <a:rPr lang="en-US" sz="3200" dirty="0"/>
              <a:t>C</a:t>
            </a:r>
            <a:r>
              <a:rPr lang="en-US" sz="3200" dirty="0" smtClean="0"/>
              <a:t>an cause seizures (6 months- 5 yrs.)</a:t>
            </a:r>
          </a:p>
          <a:p>
            <a:pPr marL="457200" indent="-457200">
              <a:buFont typeface="Wingdings" pitchFamily="2" charset="2"/>
              <a:buChar char="Ø"/>
            </a:pPr>
            <a:r>
              <a:rPr lang="en-US" sz="3200" dirty="0" smtClean="0"/>
              <a:t>If on chemo, suspect sepsis. Antibiotics </a:t>
            </a:r>
          </a:p>
          <a:p>
            <a:r>
              <a:rPr lang="en-US" sz="3200" dirty="0"/>
              <a:t> </a:t>
            </a:r>
            <a:r>
              <a:rPr lang="en-US" sz="3200" dirty="0" smtClean="0"/>
              <a:t>   required</a:t>
            </a:r>
            <a:r>
              <a:rPr lang="en-US" sz="3200" dirty="0"/>
              <a:t> </a:t>
            </a:r>
            <a:r>
              <a:rPr lang="en-US" sz="3200" dirty="0" smtClean="0"/>
              <a:t>within one hour of arrival. </a:t>
            </a:r>
          </a:p>
          <a:p>
            <a:pPr marL="457200" indent="-457200">
              <a:buFont typeface="Wingdings" pitchFamily="2" charset="2"/>
              <a:buChar char="Ø"/>
            </a:pPr>
            <a:r>
              <a:rPr lang="en-US" sz="3200" dirty="0" smtClean="0"/>
              <a:t>Diagnostics can include: CBC, ‘</a:t>
            </a:r>
            <a:r>
              <a:rPr lang="en-US" sz="3200" dirty="0" err="1" smtClean="0"/>
              <a:t>lytes</a:t>
            </a:r>
            <a:r>
              <a:rPr lang="en-US" sz="3200" dirty="0" smtClean="0"/>
              <a:t>, blood</a:t>
            </a:r>
          </a:p>
          <a:p>
            <a:r>
              <a:rPr lang="en-US" sz="3200" dirty="0" smtClean="0"/>
              <a:t>     &amp; urine cultures, CXR, Lumbar puncture, </a:t>
            </a:r>
            <a:endParaRPr lang="en-US" sz="32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521" y="4191000"/>
            <a:ext cx="2695575" cy="2400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301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11727"/>
            <a:ext cx="8229600" cy="1143000"/>
          </a:xfrm>
        </p:spPr>
        <p:txBody>
          <a:bodyPr>
            <a:normAutofit/>
          </a:bodyPr>
          <a:lstStyle/>
          <a:p>
            <a:pPr algn="l"/>
            <a:r>
              <a:rPr lang="en-US" sz="6000" dirty="0" smtClean="0">
                <a:solidFill>
                  <a:srgbClr val="FFC000"/>
                </a:solidFill>
              </a:rPr>
              <a:t>Shock</a:t>
            </a:r>
            <a:endParaRPr lang="en-US" sz="6000" dirty="0">
              <a:solidFill>
                <a:srgbClr val="FFC000"/>
              </a:solidFill>
            </a:endParaRPr>
          </a:p>
        </p:txBody>
      </p:sp>
      <p:sp>
        <p:nvSpPr>
          <p:cNvPr id="5" name="Footer Placeholder 4"/>
          <p:cNvSpPr>
            <a:spLocks noGrp="1"/>
          </p:cNvSpPr>
          <p:nvPr>
            <p:ph type="ftr" sz="quarter" idx="11"/>
          </p:nvPr>
        </p:nvSpPr>
        <p:spPr/>
        <p:txBody>
          <a:bodyPr/>
          <a:lstStyle/>
          <a:p>
            <a:r>
              <a:rPr kumimoji="0" lang="en-US" smtClean="0"/>
              <a:t>CityWide ED Orientation,June 2015</a:t>
            </a:r>
            <a:endParaRPr kumimoji="0" lang="en-US"/>
          </a:p>
        </p:txBody>
      </p:sp>
      <p:sp>
        <p:nvSpPr>
          <p:cNvPr id="8" name="TextBox 7"/>
          <p:cNvSpPr txBox="1"/>
          <p:nvPr/>
        </p:nvSpPr>
        <p:spPr>
          <a:xfrm>
            <a:off x="228600" y="6382427"/>
            <a:ext cx="1199367" cy="276999"/>
          </a:xfrm>
          <a:prstGeom prst="rect">
            <a:avLst/>
          </a:prstGeom>
          <a:noFill/>
        </p:spPr>
        <p:txBody>
          <a:bodyPr wrap="none" rtlCol="0">
            <a:spAutoFit/>
          </a:bodyPr>
          <a:lstStyle/>
          <a:p>
            <a:r>
              <a:rPr lang="en-US" sz="1200" dirty="0" smtClean="0"/>
              <a:t>Schwarz, 2013</a:t>
            </a:r>
            <a:endParaRPr lang="en-US" sz="1200" dirty="0"/>
          </a:p>
        </p:txBody>
      </p:sp>
      <p:sp>
        <p:nvSpPr>
          <p:cNvPr id="2" name="TextBox 1"/>
          <p:cNvSpPr txBox="1"/>
          <p:nvPr/>
        </p:nvSpPr>
        <p:spPr>
          <a:xfrm>
            <a:off x="685800" y="1676400"/>
            <a:ext cx="7669087" cy="584775"/>
          </a:xfrm>
          <a:prstGeom prst="rect">
            <a:avLst/>
          </a:prstGeom>
          <a:noFill/>
        </p:spPr>
        <p:txBody>
          <a:bodyPr wrap="none" rtlCol="0">
            <a:spAutoFit/>
          </a:bodyPr>
          <a:lstStyle/>
          <a:p>
            <a:r>
              <a:rPr lang="en-US" sz="3200" b="1" u="sng" dirty="0" smtClean="0"/>
              <a:t>Inadequate tissue perfusion of oxygen</a:t>
            </a:r>
            <a:endParaRPr lang="en-US" sz="3200" b="1" u="sng" dirty="0"/>
          </a:p>
        </p:txBody>
      </p:sp>
      <p:sp>
        <p:nvSpPr>
          <p:cNvPr id="3" name="TextBox 2"/>
          <p:cNvSpPr txBox="1"/>
          <p:nvPr/>
        </p:nvSpPr>
        <p:spPr>
          <a:xfrm>
            <a:off x="381000" y="2514600"/>
            <a:ext cx="8068234" cy="3108543"/>
          </a:xfrm>
          <a:prstGeom prst="rect">
            <a:avLst/>
          </a:prstGeom>
          <a:noFill/>
        </p:spPr>
        <p:txBody>
          <a:bodyPr wrap="none" rtlCol="0">
            <a:spAutoFit/>
          </a:bodyPr>
          <a:lstStyle/>
          <a:p>
            <a:r>
              <a:rPr lang="en-US" sz="2800" b="1" dirty="0" smtClean="0">
                <a:solidFill>
                  <a:srgbClr val="FFCC66"/>
                </a:solidFill>
              </a:rPr>
              <a:t>Can result from</a:t>
            </a:r>
            <a:r>
              <a:rPr lang="en-US" sz="2800" dirty="0" smtClean="0"/>
              <a:t>:</a:t>
            </a:r>
          </a:p>
          <a:p>
            <a:pPr marL="457200" indent="-457200">
              <a:buFont typeface="Wingdings" pitchFamily="2" charset="2"/>
              <a:buChar char="§"/>
            </a:pPr>
            <a:r>
              <a:rPr lang="en-US" sz="2800" dirty="0" smtClean="0"/>
              <a:t>Inadequate blood volume or oxygen-carrying </a:t>
            </a:r>
          </a:p>
          <a:p>
            <a:r>
              <a:rPr lang="en-US" sz="2800" dirty="0"/>
              <a:t> </a:t>
            </a:r>
            <a:r>
              <a:rPr lang="en-US" sz="2800" dirty="0" smtClean="0"/>
              <a:t>      capacity</a:t>
            </a:r>
          </a:p>
          <a:p>
            <a:pPr marL="457200" indent="-457200">
              <a:buFont typeface="Wingdings" pitchFamily="2" charset="2"/>
              <a:buChar char="§"/>
            </a:pPr>
            <a:r>
              <a:rPr lang="en-US" sz="2800" dirty="0" smtClean="0"/>
              <a:t>Inappropriate distribution of blood volume and</a:t>
            </a:r>
          </a:p>
          <a:p>
            <a:r>
              <a:rPr lang="en-US" sz="2800" dirty="0"/>
              <a:t> </a:t>
            </a:r>
            <a:r>
              <a:rPr lang="en-US" sz="2800" dirty="0" smtClean="0"/>
              <a:t>     flow</a:t>
            </a:r>
          </a:p>
          <a:p>
            <a:pPr marL="457200" indent="-457200">
              <a:buFont typeface="Wingdings" pitchFamily="2" charset="2"/>
              <a:buChar char="§"/>
            </a:pPr>
            <a:r>
              <a:rPr lang="en-US" sz="2800" dirty="0" smtClean="0"/>
              <a:t>Impaired cardiac contractility</a:t>
            </a:r>
          </a:p>
          <a:p>
            <a:pPr marL="457200" indent="-457200">
              <a:buFont typeface="Wingdings" pitchFamily="2" charset="2"/>
              <a:buChar char="§"/>
            </a:pPr>
            <a:r>
              <a:rPr lang="en-US" sz="2800" dirty="0" smtClean="0"/>
              <a:t>Obstructed blood flow</a:t>
            </a:r>
            <a:endParaRPr lang="en-US" sz="2800" dirty="0"/>
          </a:p>
        </p:txBody>
      </p:sp>
    </p:spTree>
    <p:extLst>
      <p:ext uri="{BB962C8B-B14F-4D97-AF65-F5344CB8AC3E}">
        <p14:creationId xmlns:p14="http://schemas.microsoft.com/office/powerpoint/2010/main" val="246785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Common Causes of Shock</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609600" y="1828800"/>
            <a:ext cx="3164649" cy="3970318"/>
          </a:xfrm>
          <a:prstGeom prst="rect">
            <a:avLst/>
          </a:prstGeom>
          <a:noFill/>
        </p:spPr>
        <p:txBody>
          <a:bodyPr wrap="none" rtlCol="0">
            <a:spAutoFit/>
          </a:bodyPr>
          <a:lstStyle/>
          <a:p>
            <a:r>
              <a:rPr lang="en-US" sz="2800" b="1" dirty="0" smtClean="0">
                <a:solidFill>
                  <a:srgbClr val="FFC000"/>
                </a:solidFill>
              </a:rPr>
              <a:t>Distributive</a:t>
            </a:r>
          </a:p>
          <a:p>
            <a:r>
              <a:rPr lang="en-US" sz="2800" dirty="0"/>
              <a:t> </a:t>
            </a:r>
            <a:r>
              <a:rPr lang="en-US" sz="2800" dirty="0" smtClean="0"/>
              <a:t>  Sepsis</a:t>
            </a:r>
          </a:p>
          <a:p>
            <a:r>
              <a:rPr lang="en-US" sz="2800" dirty="0"/>
              <a:t> </a:t>
            </a:r>
            <a:r>
              <a:rPr lang="en-US" sz="2800" dirty="0" smtClean="0"/>
              <a:t>  Anaphylaxis</a:t>
            </a:r>
          </a:p>
          <a:p>
            <a:r>
              <a:rPr lang="en-US" sz="2800" dirty="0"/>
              <a:t> </a:t>
            </a:r>
            <a:r>
              <a:rPr lang="en-US" sz="2800" dirty="0" smtClean="0"/>
              <a:t>  Neurologic injury</a:t>
            </a:r>
          </a:p>
          <a:p>
            <a:endParaRPr lang="en-US" sz="2800" dirty="0"/>
          </a:p>
          <a:p>
            <a:r>
              <a:rPr lang="en-US" sz="2800" b="1" dirty="0" smtClean="0">
                <a:solidFill>
                  <a:srgbClr val="FFC000"/>
                </a:solidFill>
              </a:rPr>
              <a:t>Hypovolemic</a:t>
            </a:r>
          </a:p>
          <a:p>
            <a:r>
              <a:rPr lang="en-US" sz="2800" dirty="0"/>
              <a:t> </a:t>
            </a:r>
            <a:r>
              <a:rPr lang="en-US" sz="2800" dirty="0" smtClean="0"/>
              <a:t>  Gastroenteritis</a:t>
            </a:r>
          </a:p>
          <a:p>
            <a:r>
              <a:rPr lang="en-US" sz="2800" dirty="0"/>
              <a:t> </a:t>
            </a:r>
            <a:r>
              <a:rPr lang="en-US" sz="2800" dirty="0" smtClean="0"/>
              <a:t>  Hemorrhage</a:t>
            </a:r>
          </a:p>
          <a:p>
            <a:r>
              <a:rPr lang="en-US" sz="2800" dirty="0"/>
              <a:t> </a:t>
            </a:r>
            <a:r>
              <a:rPr lang="en-US" sz="2800" dirty="0" smtClean="0"/>
              <a:t>  Trauma</a:t>
            </a:r>
            <a:endParaRPr lang="en-US" sz="2800" dirty="0"/>
          </a:p>
        </p:txBody>
      </p:sp>
      <p:sp>
        <p:nvSpPr>
          <p:cNvPr id="5" name="TextBox 4"/>
          <p:cNvSpPr txBox="1"/>
          <p:nvPr/>
        </p:nvSpPr>
        <p:spPr>
          <a:xfrm>
            <a:off x="4953000" y="1852108"/>
            <a:ext cx="3820277" cy="4678204"/>
          </a:xfrm>
          <a:prstGeom prst="rect">
            <a:avLst/>
          </a:prstGeom>
          <a:noFill/>
        </p:spPr>
        <p:txBody>
          <a:bodyPr wrap="none" rtlCol="0">
            <a:spAutoFit/>
          </a:bodyPr>
          <a:lstStyle/>
          <a:p>
            <a:r>
              <a:rPr lang="en-US" sz="2800" b="1" dirty="0" smtClean="0">
                <a:solidFill>
                  <a:srgbClr val="FFC000"/>
                </a:solidFill>
              </a:rPr>
              <a:t>Cardiogenic</a:t>
            </a:r>
          </a:p>
          <a:p>
            <a:r>
              <a:rPr lang="en-US" sz="2800" dirty="0"/>
              <a:t> </a:t>
            </a:r>
            <a:r>
              <a:rPr lang="en-US" sz="2800" dirty="0" smtClean="0"/>
              <a:t>  Secondary to sepsis,</a:t>
            </a:r>
          </a:p>
          <a:p>
            <a:r>
              <a:rPr lang="en-US" sz="2800" dirty="0"/>
              <a:t> </a:t>
            </a:r>
            <a:r>
              <a:rPr lang="en-US" sz="2800" dirty="0" smtClean="0"/>
              <a:t>     drugs</a:t>
            </a:r>
          </a:p>
          <a:p>
            <a:r>
              <a:rPr lang="en-US" sz="2800" dirty="0"/>
              <a:t> </a:t>
            </a:r>
            <a:r>
              <a:rPr lang="en-US" sz="2800" dirty="0" smtClean="0"/>
              <a:t>   Heart disease</a:t>
            </a:r>
          </a:p>
          <a:p>
            <a:endParaRPr lang="en-US" sz="2800" dirty="0"/>
          </a:p>
          <a:p>
            <a:r>
              <a:rPr lang="en-US" sz="2800" b="1" dirty="0" smtClean="0">
                <a:solidFill>
                  <a:srgbClr val="FFC000"/>
                </a:solidFill>
              </a:rPr>
              <a:t>Obstructive</a:t>
            </a:r>
          </a:p>
          <a:p>
            <a:r>
              <a:rPr lang="en-US" sz="2800" dirty="0"/>
              <a:t> </a:t>
            </a:r>
            <a:r>
              <a:rPr lang="en-US" sz="2800" dirty="0" smtClean="0"/>
              <a:t>  Congenital</a:t>
            </a:r>
          </a:p>
          <a:p>
            <a:r>
              <a:rPr lang="en-US" sz="2800" dirty="0"/>
              <a:t> </a:t>
            </a:r>
            <a:r>
              <a:rPr lang="en-US" sz="2800" dirty="0" smtClean="0"/>
              <a:t>   Cardiac </a:t>
            </a:r>
            <a:r>
              <a:rPr lang="en-US" sz="2800" dirty="0" err="1" smtClean="0"/>
              <a:t>tamponade</a:t>
            </a:r>
            <a:endParaRPr lang="en-US" sz="2800" dirty="0" smtClean="0"/>
          </a:p>
          <a:p>
            <a:r>
              <a:rPr lang="en-US" sz="2800" dirty="0"/>
              <a:t> </a:t>
            </a:r>
            <a:r>
              <a:rPr lang="en-US" sz="2800" dirty="0" smtClean="0"/>
              <a:t>   PE</a:t>
            </a:r>
          </a:p>
          <a:p>
            <a:r>
              <a:rPr lang="en-US" sz="2800" dirty="0"/>
              <a:t> </a:t>
            </a:r>
            <a:r>
              <a:rPr lang="en-US" sz="2800" dirty="0" smtClean="0"/>
              <a:t>   Tension </a:t>
            </a:r>
            <a:r>
              <a:rPr lang="en-US" sz="2800" dirty="0" err="1" smtClean="0"/>
              <a:t>pneumo</a:t>
            </a:r>
            <a:endParaRPr lang="en-US" sz="2800" dirty="0" smtClean="0"/>
          </a:p>
          <a:p>
            <a:r>
              <a:rPr lang="en-US" dirty="0"/>
              <a:t> </a:t>
            </a:r>
            <a:r>
              <a:rPr lang="en-US" dirty="0" smtClean="0"/>
              <a:t>  </a:t>
            </a:r>
            <a:endParaRPr lang="en-US" dirty="0"/>
          </a:p>
        </p:txBody>
      </p:sp>
      <p:sp>
        <p:nvSpPr>
          <p:cNvPr id="6" name="TextBox 5"/>
          <p:cNvSpPr txBox="1"/>
          <p:nvPr/>
        </p:nvSpPr>
        <p:spPr>
          <a:xfrm>
            <a:off x="152400" y="6386899"/>
            <a:ext cx="1199367" cy="276999"/>
          </a:xfrm>
          <a:prstGeom prst="rect">
            <a:avLst/>
          </a:prstGeom>
          <a:noFill/>
        </p:spPr>
        <p:txBody>
          <a:bodyPr wrap="none" rtlCol="0">
            <a:spAutoFit/>
          </a:bodyPr>
          <a:lstStyle/>
          <a:p>
            <a:r>
              <a:rPr lang="en-US" sz="1200" dirty="0" smtClean="0"/>
              <a:t>Schwarz, 2013</a:t>
            </a:r>
            <a:endParaRPr lang="en-US" sz="1200" dirty="0"/>
          </a:p>
        </p:txBody>
      </p:sp>
    </p:spTree>
    <p:extLst>
      <p:ext uri="{BB962C8B-B14F-4D97-AF65-F5344CB8AC3E}">
        <p14:creationId xmlns:p14="http://schemas.microsoft.com/office/powerpoint/2010/main" val="123640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7300" dirty="0">
                <a:solidFill>
                  <a:srgbClr val="FF0000"/>
                </a:solidFill>
              </a:rPr>
              <a:t/>
            </a:r>
            <a:br>
              <a:rPr lang="en-US" sz="7300" dirty="0">
                <a:solidFill>
                  <a:srgbClr val="FF0000"/>
                </a:solidFill>
              </a:rPr>
            </a:br>
            <a:r>
              <a:rPr lang="en-US" sz="5300" dirty="0" smtClean="0">
                <a:solidFill>
                  <a:srgbClr val="FFC000"/>
                </a:solidFill>
              </a:rPr>
              <a:t>S &amp; S Of Shock</a:t>
            </a:r>
            <a:endParaRPr lang="en-US" sz="5300" dirty="0">
              <a:solidFill>
                <a:srgbClr val="FFC000"/>
              </a:solidFill>
            </a:endParaRPr>
          </a:p>
        </p:txBody>
      </p:sp>
      <p:sp>
        <p:nvSpPr>
          <p:cNvPr id="7" name="Footer Placeholder 6"/>
          <p:cNvSpPr>
            <a:spLocks noGrp="1"/>
          </p:cNvSpPr>
          <p:nvPr>
            <p:ph type="ftr" sz="quarter" idx="11"/>
          </p:nvPr>
        </p:nvSpPr>
        <p:spPr/>
        <p:txBody>
          <a:bodyPr/>
          <a:lstStyle/>
          <a:p>
            <a:r>
              <a:rPr kumimoji="0" lang="en-US" smtClean="0"/>
              <a:t>CityWide ED Orientation,June 2015</a:t>
            </a:r>
            <a:endParaRPr kumimoji="0" lang="en-US"/>
          </a:p>
        </p:txBody>
      </p:sp>
      <p:sp>
        <p:nvSpPr>
          <p:cNvPr id="3" name="Text Placeholder 2"/>
          <p:cNvSpPr>
            <a:spLocks noGrp="1"/>
          </p:cNvSpPr>
          <p:nvPr>
            <p:ph type="body" idx="4294967295"/>
          </p:nvPr>
        </p:nvSpPr>
        <p:spPr>
          <a:xfrm>
            <a:off x="0" y="1535113"/>
            <a:ext cx="4040188" cy="639762"/>
          </a:xfrm>
        </p:spPr>
        <p:txBody>
          <a:bodyPr/>
          <a:lstStyle/>
          <a:p>
            <a:pPr algn="ctr"/>
            <a:r>
              <a:rPr lang="en-US" dirty="0" smtClean="0"/>
              <a:t>Early Shock</a:t>
            </a:r>
            <a:endParaRPr lang="en-US" dirty="0"/>
          </a:p>
        </p:txBody>
      </p:sp>
      <p:sp>
        <p:nvSpPr>
          <p:cNvPr id="5" name="Text Placeholder 4"/>
          <p:cNvSpPr>
            <a:spLocks noGrp="1"/>
          </p:cNvSpPr>
          <p:nvPr>
            <p:ph type="body" sz="half" idx="4294967295"/>
          </p:nvPr>
        </p:nvSpPr>
        <p:spPr>
          <a:xfrm>
            <a:off x="5102225" y="1535113"/>
            <a:ext cx="4041775" cy="639762"/>
          </a:xfrm>
        </p:spPr>
        <p:txBody>
          <a:bodyPr/>
          <a:lstStyle/>
          <a:p>
            <a:pPr algn="ctr"/>
            <a:r>
              <a:rPr lang="en-US" dirty="0" smtClean="0"/>
              <a:t>Late Shock</a:t>
            </a:r>
            <a:endParaRPr lang="en-US" dirty="0"/>
          </a:p>
        </p:txBody>
      </p:sp>
      <p:sp>
        <p:nvSpPr>
          <p:cNvPr id="4" name="Content Placeholder 3"/>
          <p:cNvSpPr>
            <a:spLocks noGrp="1"/>
          </p:cNvSpPr>
          <p:nvPr>
            <p:ph sz="quarter" idx="4294967295"/>
          </p:nvPr>
        </p:nvSpPr>
        <p:spPr>
          <a:xfrm>
            <a:off x="228600" y="2209800"/>
            <a:ext cx="3354388" cy="4149725"/>
          </a:xfrm>
        </p:spPr>
        <p:txBody>
          <a:bodyPr>
            <a:normAutofit fontScale="92500" lnSpcReduction="10000"/>
          </a:bodyPr>
          <a:lstStyle/>
          <a:p>
            <a:r>
              <a:rPr lang="en-US" sz="3000" dirty="0">
                <a:latin typeface="Times New Roman" pitchFamily="18" charset="0"/>
                <a:cs typeface="Times New Roman" pitchFamily="18" charset="0"/>
              </a:rPr>
              <a:t>Tachycardia</a:t>
            </a:r>
          </a:p>
          <a:p>
            <a:r>
              <a:rPr lang="en-US" sz="3000" dirty="0">
                <a:latin typeface="Times New Roman" pitchFamily="18" charset="0"/>
                <a:cs typeface="Times New Roman" pitchFamily="18" charset="0"/>
              </a:rPr>
              <a:t>Normal BP</a:t>
            </a:r>
          </a:p>
          <a:p>
            <a:r>
              <a:rPr lang="en-US" sz="3000" dirty="0">
                <a:latin typeface="Times New Roman" pitchFamily="18" charset="0"/>
                <a:cs typeface="Times New Roman" pitchFamily="18" charset="0"/>
              </a:rPr>
              <a:t>Sluggish cap refill</a:t>
            </a:r>
          </a:p>
          <a:p>
            <a:r>
              <a:rPr lang="en-US" sz="3000" dirty="0">
                <a:latin typeface="Times New Roman" pitchFamily="18" charset="0"/>
                <a:cs typeface="Times New Roman" pitchFamily="18" charset="0"/>
              </a:rPr>
              <a:t>Peripheral cyanosis</a:t>
            </a:r>
          </a:p>
          <a:p>
            <a:r>
              <a:rPr lang="en-US" sz="3000" dirty="0">
                <a:latin typeface="Times New Roman" pitchFamily="18" charset="0"/>
                <a:cs typeface="Times New Roman" pitchFamily="18" charset="0"/>
              </a:rPr>
              <a:t>Cool extremities</a:t>
            </a:r>
          </a:p>
          <a:p>
            <a:r>
              <a:rPr lang="en-US" sz="3000" dirty="0">
                <a:latin typeface="Times New Roman" pitchFamily="18" charset="0"/>
                <a:cs typeface="Times New Roman" pitchFamily="18" charset="0"/>
              </a:rPr>
              <a:t>Diminished</a:t>
            </a:r>
          </a:p>
          <a:p>
            <a:pPr>
              <a:buNone/>
            </a:pPr>
            <a:r>
              <a:rPr lang="en-US" sz="3000" dirty="0">
                <a:latin typeface="Times New Roman" pitchFamily="18" charset="0"/>
                <a:cs typeface="Times New Roman" pitchFamily="18" charset="0"/>
              </a:rPr>
              <a:t>  peripheral pulses</a:t>
            </a:r>
          </a:p>
          <a:p>
            <a:pPr>
              <a:buNone/>
            </a:pPr>
            <a:endParaRPr lang="en-US" b="1" i="1" dirty="0">
              <a:solidFill>
                <a:schemeClr val="tx2"/>
              </a:solidFill>
              <a:latin typeface="Times New Roman" pitchFamily="18" charset="0"/>
              <a:cs typeface="Times New Roman" pitchFamily="18" charset="0"/>
            </a:endParaRPr>
          </a:p>
          <a:p>
            <a:pPr>
              <a:buNone/>
            </a:pPr>
            <a:r>
              <a:rPr lang="en-US" sz="2000" b="1" dirty="0" smtClean="0">
                <a:solidFill>
                  <a:srgbClr val="FF0000"/>
                </a:solidFill>
                <a:latin typeface="Times New Roman" pitchFamily="18" charset="0"/>
                <a:cs typeface="Times New Roman" pitchFamily="18" charset="0"/>
              </a:rPr>
              <a:t>        </a:t>
            </a:r>
            <a:r>
              <a:rPr lang="en-US" sz="3000" b="1" dirty="0" smtClean="0">
                <a:solidFill>
                  <a:srgbClr val="FFC000"/>
                </a:solidFill>
                <a:latin typeface="Times New Roman" pitchFamily="18" charset="0"/>
                <a:cs typeface="Times New Roman" pitchFamily="18" charset="0"/>
              </a:rPr>
              <a:t>COMPENSATED</a:t>
            </a:r>
            <a:endParaRPr lang="en-US" sz="3000" b="1" dirty="0">
              <a:solidFill>
                <a:srgbClr val="FFC000"/>
              </a:solidFill>
              <a:latin typeface="Times New Roman" pitchFamily="18" charset="0"/>
              <a:cs typeface="Times New Roman" pitchFamily="18" charset="0"/>
            </a:endParaRPr>
          </a:p>
          <a:p>
            <a:endParaRPr lang="en-US" dirty="0"/>
          </a:p>
        </p:txBody>
      </p:sp>
      <p:sp>
        <p:nvSpPr>
          <p:cNvPr id="6" name="Content Placeholder 5"/>
          <p:cNvSpPr>
            <a:spLocks noGrp="1"/>
          </p:cNvSpPr>
          <p:nvPr>
            <p:ph sz="quarter" idx="4294967295"/>
          </p:nvPr>
        </p:nvSpPr>
        <p:spPr>
          <a:xfrm>
            <a:off x="5102225" y="2362200"/>
            <a:ext cx="4041775" cy="3941763"/>
          </a:xfrm>
        </p:spPr>
        <p:txBody>
          <a:bodyPr>
            <a:normAutofit fontScale="92500"/>
          </a:bodyPr>
          <a:lstStyle/>
          <a:p>
            <a:r>
              <a:rPr lang="en-US" sz="3000" dirty="0">
                <a:latin typeface="Times New Roman" pitchFamily="18" charset="0"/>
                <a:cs typeface="Times New Roman" pitchFamily="18" charset="0"/>
              </a:rPr>
              <a:t>Decreased LOC</a:t>
            </a:r>
          </a:p>
          <a:p>
            <a:r>
              <a:rPr lang="en-US" sz="3000" dirty="0">
                <a:latin typeface="Times New Roman" pitchFamily="18" charset="0"/>
                <a:cs typeface="Times New Roman" pitchFamily="18" charset="0"/>
              </a:rPr>
              <a:t>No urine output</a:t>
            </a:r>
          </a:p>
          <a:p>
            <a:r>
              <a:rPr lang="en-US" sz="3000" dirty="0">
                <a:latin typeface="Times New Roman" pitchFamily="18" charset="0"/>
                <a:cs typeface="Times New Roman" pitchFamily="18" charset="0"/>
              </a:rPr>
              <a:t>Mottled, cold skin</a:t>
            </a:r>
          </a:p>
          <a:p>
            <a:r>
              <a:rPr lang="en-US" sz="3000" dirty="0">
                <a:latin typeface="Times New Roman" pitchFamily="18" charset="0"/>
                <a:cs typeface="Times New Roman" pitchFamily="18" charset="0"/>
              </a:rPr>
              <a:t>Ashen grey colour</a:t>
            </a:r>
          </a:p>
          <a:p>
            <a:r>
              <a:rPr lang="en-US" sz="3000" dirty="0">
                <a:latin typeface="Times New Roman" pitchFamily="18" charset="0"/>
                <a:cs typeface="Times New Roman" pitchFamily="18" charset="0"/>
              </a:rPr>
              <a:t>Weak, thready or absent peripheral pulses</a:t>
            </a:r>
          </a:p>
          <a:p>
            <a:r>
              <a:rPr lang="en-US" sz="3000" b="1" i="1" dirty="0" smtClean="0">
                <a:latin typeface="Times New Roman" pitchFamily="18" charset="0"/>
                <a:cs typeface="Times New Roman" pitchFamily="18" charset="0"/>
              </a:rPr>
              <a:t>Hypotension</a:t>
            </a:r>
          </a:p>
          <a:p>
            <a:endParaRPr lang="en-US" sz="2000" b="1" i="1" dirty="0">
              <a:solidFill>
                <a:schemeClr val="tx2"/>
              </a:solidFill>
              <a:latin typeface="Times New Roman" pitchFamily="18" charset="0"/>
              <a:cs typeface="Times New Roman" pitchFamily="18" charset="0"/>
            </a:endParaRPr>
          </a:p>
          <a:p>
            <a:pPr marL="0" indent="0">
              <a:buNone/>
            </a:pPr>
            <a:r>
              <a:rPr lang="en-US" sz="2000" b="1" dirty="0" smtClean="0">
                <a:solidFill>
                  <a:srgbClr val="FF0000"/>
                </a:solidFill>
                <a:latin typeface="Times New Roman" pitchFamily="18" charset="0"/>
                <a:cs typeface="Times New Roman" pitchFamily="18" charset="0"/>
              </a:rPr>
              <a:t>      </a:t>
            </a:r>
            <a:r>
              <a:rPr lang="en-US" sz="3000" b="1" dirty="0" smtClean="0">
                <a:solidFill>
                  <a:srgbClr val="FFC000"/>
                </a:solidFill>
                <a:latin typeface="Times New Roman" pitchFamily="18" charset="0"/>
                <a:cs typeface="Times New Roman" pitchFamily="18" charset="0"/>
              </a:rPr>
              <a:t>UNCOMPENSATED</a:t>
            </a:r>
            <a:endParaRPr lang="en-US" sz="3000" b="1" dirty="0">
              <a:solidFill>
                <a:srgbClr val="FFC000"/>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94523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rgbClr val="FFC000"/>
                </a:solidFill>
              </a:rPr>
              <a:t>Management of Shock Flowchart</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graphicFrame>
        <p:nvGraphicFramePr>
          <p:cNvPr id="5" name="Table 4"/>
          <p:cNvGraphicFramePr>
            <a:graphicFrameLocks noGrp="1"/>
          </p:cNvGraphicFramePr>
          <p:nvPr>
            <p:extLst>
              <p:ext uri="{D42A27DB-BD31-4B8C-83A1-F6EECF244321}">
                <p14:modId xmlns:p14="http://schemas.microsoft.com/office/powerpoint/2010/main" val="3376577960"/>
              </p:ext>
            </p:extLst>
          </p:nvPr>
        </p:nvGraphicFramePr>
        <p:xfrm>
          <a:off x="609600" y="1524000"/>
          <a:ext cx="7924800" cy="4785360"/>
        </p:xfrm>
        <a:graphic>
          <a:graphicData uri="http://schemas.openxmlformats.org/drawingml/2006/table">
            <a:tbl>
              <a:tblPr firstRow="1" bandRow="1">
                <a:tableStyleId>{F5AB1C69-6EDB-4FF4-983F-18BD219EF322}</a:tableStyleId>
              </a:tblPr>
              <a:tblGrid>
                <a:gridCol w="7924800"/>
              </a:tblGrid>
              <a:tr h="4419600">
                <a:tc>
                  <a:txBody>
                    <a:bodyPr/>
                    <a:lstStyle/>
                    <a:p>
                      <a:r>
                        <a:rPr lang="en-US" sz="2800" dirty="0" smtClean="0">
                          <a:solidFill>
                            <a:schemeClr val="bg1"/>
                          </a:solidFill>
                        </a:rPr>
                        <a:t>Oxygen                                 </a:t>
                      </a:r>
                    </a:p>
                    <a:p>
                      <a:r>
                        <a:rPr lang="en-US" sz="2800" dirty="0" smtClean="0">
                          <a:solidFill>
                            <a:schemeClr val="bg1"/>
                          </a:solidFill>
                        </a:rPr>
                        <a:t> </a:t>
                      </a:r>
                    </a:p>
                    <a:p>
                      <a:r>
                        <a:rPr lang="en-US" sz="2800" dirty="0" smtClean="0">
                          <a:solidFill>
                            <a:schemeClr val="bg1"/>
                          </a:solidFill>
                        </a:rPr>
                        <a:t>IV/IO</a:t>
                      </a:r>
                      <a:r>
                        <a:rPr lang="en-US" sz="2800" baseline="0" dirty="0" smtClean="0">
                          <a:solidFill>
                            <a:schemeClr val="bg1"/>
                          </a:solidFill>
                        </a:rPr>
                        <a:t> Access        </a:t>
                      </a:r>
                    </a:p>
                    <a:p>
                      <a:r>
                        <a:rPr lang="en-US" sz="2800" baseline="0" dirty="0" smtClean="0">
                          <a:solidFill>
                            <a:schemeClr val="bg1"/>
                          </a:solidFill>
                        </a:rPr>
                        <a:t>       </a:t>
                      </a:r>
                    </a:p>
                    <a:p>
                      <a:r>
                        <a:rPr lang="en-US" sz="2800" dirty="0" smtClean="0">
                          <a:solidFill>
                            <a:schemeClr val="bg1"/>
                          </a:solidFill>
                        </a:rPr>
                        <a:t>Resuscitation</a:t>
                      </a:r>
                      <a:r>
                        <a:rPr lang="en-US" sz="2800" baseline="0" dirty="0" smtClean="0">
                          <a:solidFill>
                            <a:schemeClr val="bg1"/>
                          </a:solidFill>
                        </a:rPr>
                        <a:t> as needed</a:t>
                      </a:r>
                    </a:p>
                    <a:p>
                      <a:endParaRPr lang="en-US" sz="2800" dirty="0" smtClean="0">
                        <a:solidFill>
                          <a:schemeClr val="bg1"/>
                        </a:solidFill>
                      </a:endParaRPr>
                    </a:p>
                    <a:p>
                      <a:r>
                        <a:rPr lang="en-US" sz="2800" dirty="0" smtClean="0">
                          <a:solidFill>
                            <a:schemeClr val="bg1"/>
                          </a:solidFill>
                        </a:rPr>
                        <a:t>Pulse Oximetry</a:t>
                      </a:r>
                    </a:p>
                    <a:p>
                      <a:endParaRPr lang="en-US" sz="2800" dirty="0" smtClean="0">
                        <a:solidFill>
                          <a:schemeClr val="bg1"/>
                        </a:solidFill>
                      </a:endParaRPr>
                    </a:p>
                    <a:p>
                      <a:r>
                        <a:rPr lang="en-US" sz="2800" dirty="0" smtClean="0">
                          <a:solidFill>
                            <a:schemeClr val="bg1"/>
                          </a:solidFill>
                        </a:rPr>
                        <a:t>ECG Monitor    </a:t>
                      </a:r>
                    </a:p>
                    <a:p>
                      <a:r>
                        <a:rPr lang="en-US" sz="2800" dirty="0" smtClean="0">
                          <a:solidFill>
                            <a:schemeClr val="bg1"/>
                          </a:solidFill>
                        </a:rPr>
                        <a:t>                </a:t>
                      </a:r>
                    </a:p>
                    <a:p>
                      <a:r>
                        <a:rPr lang="en-US" sz="2800" dirty="0" smtClean="0">
                          <a:solidFill>
                            <a:schemeClr val="bg1"/>
                          </a:solidFill>
                        </a:rPr>
                        <a:t>Glucose</a:t>
                      </a:r>
                      <a:r>
                        <a:rPr lang="en-US" sz="2800" baseline="0" dirty="0" smtClean="0">
                          <a:solidFill>
                            <a:schemeClr val="bg1"/>
                          </a:solidFill>
                        </a:rPr>
                        <a:t> Check</a:t>
                      </a:r>
                      <a:endParaRPr lang="en-US" sz="2800" dirty="0">
                        <a:solidFill>
                          <a:schemeClr val="bg1"/>
                        </a:solidFill>
                      </a:endParaRPr>
                    </a:p>
                  </a:txBody>
                  <a:tcPr/>
                </a:tc>
              </a:tr>
            </a:tbl>
          </a:graphicData>
        </a:graphic>
      </p:graphicFrame>
      <p:sp>
        <p:nvSpPr>
          <p:cNvPr id="8" name="TextBox 7"/>
          <p:cNvSpPr txBox="1"/>
          <p:nvPr/>
        </p:nvSpPr>
        <p:spPr>
          <a:xfrm>
            <a:off x="7620521" y="6005899"/>
            <a:ext cx="915443" cy="276999"/>
          </a:xfrm>
          <a:prstGeom prst="rect">
            <a:avLst/>
          </a:prstGeom>
          <a:noFill/>
        </p:spPr>
        <p:txBody>
          <a:bodyPr wrap="none" rtlCol="0">
            <a:spAutoFit/>
          </a:bodyPr>
          <a:lstStyle/>
          <a:p>
            <a:r>
              <a:rPr lang="en-US" sz="1200" dirty="0" smtClean="0"/>
              <a:t>AHA, 2011</a:t>
            </a:r>
            <a:endParaRPr lang="en-US" sz="1200" dirty="0"/>
          </a:p>
        </p:txBody>
      </p:sp>
    </p:spTree>
    <p:extLst>
      <p:ext uri="{BB962C8B-B14F-4D97-AF65-F5344CB8AC3E}">
        <p14:creationId xmlns:p14="http://schemas.microsoft.com/office/powerpoint/2010/main" val="22943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FFC000"/>
                </a:solidFill>
              </a:rPr>
              <a:t>What is Unique About Kids?</a:t>
            </a:r>
            <a:endParaRPr lang="en-US" dirty="0">
              <a:solidFill>
                <a:srgbClr val="FFC000"/>
              </a:solidFill>
            </a:endParaRPr>
          </a:p>
        </p:txBody>
      </p:sp>
      <p:sp>
        <p:nvSpPr>
          <p:cNvPr id="2" name="Footer Placeholder 1"/>
          <p:cNvSpPr>
            <a:spLocks noGrp="1"/>
          </p:cNvSpPr>
          <p:nvPr>
            <p:ph type="ftr" sz="quarter" idx="11"/>
          </p:nvPr>
        </p:nvSpPr>
        <p:spPr/>
        <p:txBody>
          <a:bodyPr/>
          <a:lstStyle/>
          <a:p>
            <a:r>
              <a:rPr kumimoji="0" lang="en-US" smtClean="0"/>
              <a:t>CityWide ED Orientation,June 2015</a:t>
            </a:r>
            <a:endParaRPr kumimoji="0" lang="en-US" dirty="0"/>
          </a:p>
        </p:txBody>
      </p:sp>
      <p:sp>
        <p:nvSpPr>
          <p:cNvPr id="3" name="Content Placeholder 2"/>
          <p:cNvSpPr>
            <a:spLocks noGrp="1"/>
          </p:cNvSpPr>
          <p:nvPr>
            <p:ph idx="4294967295"/>
          </p:nvPr>
        </p:nvSpPr>
        <p:spPr>
          <a:xfrm>
            <a:off x="228600" y="1295400"/>
            <a:ext cx="8458200" cy="6477000"/>
          </a:xfrm>
        </p:spPr>
        <p:txBody>
          <a:bodyPr/>
          <a:lstStyle/>
          <a:p>
            <a:pPr marL="0" indent="0">
              <a:buNone/>
            </a:pPr>
            <a:endParaRPr lang="en-US" sz="1400" dirty="0">
              <a:latin typeface="+mj-lt"/>
            </a:endParaRPr>
          </a:p>
          <a:p>
            <a:pPr marL="0" indent="0">
              <a:buNone/>
            </a:pPr>
            <a:r>
              <a:rPr lang="en-US" sz="2800" b="1" u="sng" dirty="0" smtClean="0">
                <a:latin typeface="Times New Roman" pitchFamily="18" charset="0"/>
                <a:cs typeface="Times New Roman" pitchFamily="18" charset="0"/>
              </a:rPr>
              <a:t>Larger </a:t>
            </a:r>
            <a:r>
              <a:rPr lang="en-US" sz="2800" b="1" u="sng" dirty="0">
                <a:latin typeface="Times New Roman" pitchFamily="18" charset="0"/>
                <a:cs typeface="Times New Roman" pitchFamily="18" charset="0"/>
              </a:rPr>
              <a:t>BSA</a:t>
            </a:r>
            <a:r>
              <a:rPr lang="en-US" sz="2800" b="1" dirty="0">
                <a:latin typeface="Times New Roman" pitchFamily="18" charset="0"/>
                <a:cs typeface="Times New Roman" pitchFamily="18" charset="0"/>
              </a:rPr>
              <a:t>- </a:t>
            </a:r>
            <a:r>
              <a:rPr lang="en-US" sz="2800" dirty="0">
                <a:latin typeface="Times New Roman" pitchFamily="18" charset="0"/>
                <a:cs typeface="Times New Roman" pitchFamily="18" charset="0"/>
              </a:rPr>
              <a:t>Children have a proportionately larger body surface area (BSA) than adults do. </a:t>
            </a:r>
            <a:endParaRPr lang="en-US" sz="2800" dirty="0" smtClean="0">
              <a:latin typeface="Times New Roman" pitchFamily="18" charset="0"/>
              <a:cs typeface="Times New Roman" pitchFamily="18" charset="0"/>
            </a:endParaRPr>
          </a:p>
          <a:p>
            <a:pPr marL="0" indent="0">
              <a:buNone/>
            </a:pPr>
            <a:endParaRPr lang="en-US" sz="2800" dirty="0" smtClean="0">
              <a:latin typeface="Times New Roman" pitchFamily="18" charset="0"/>
              <a:cs typeface="Times New Roman" pitchFamily="18" charset="0"/>
            </a:endParaRPr>
          </a:p>
          <a:p>
            <a:pPr marL="0" indent="0">
              <a:buNone/>
            </a:pPr>
            <a:r>
              <a:rPr lang="en-US" sz="2800" b="1" u="sng" dirty="0" smtClean="0">
                <a:latin typeface="Times New Roman" pitchFamily="18" charset="0"/>
                <a:cs typeface="Times New Roman" pitchFamily="18" charset="0"/>
              </a:rPr>
              <a:t>Rapidly </a:t>
            </a:r>
            <a:r>
              <a:rPr lang="en-US" sz="2800" b="1" u="sng" dirty="0">
                <a:latin typeface="Times New Roman" pitchFamily="18" charset="0"/>
                <a:cs typeface="Times New Roman" pitchFamily="18" charset="0"/>
              </a:rPr>
              <a:t>dividing cells</a:t>
            </a:r>
            <a:r>
              <a:rPr lang="en-US" sz="2800" b="1" dirty="0">
                <a:latin typeface="Times New Roman" pitchFamily="18" charset="0"/>
                <a:cs typeface="Times New Roman" pitchFamily="18" charset="0"/>
              </a:rPr>
              <a:t>- </a:t>
            </a:r>
            <a:r>
              <a:rPr lang="en-US" sz="2800" dirty="0">
                <a:latin typeface="Times New Roman" pitchFamily="18" charset="0"/>
                <a:cs typeface="Times New Roman" pitchFamily="18" charset="0"/>
              </a:rPr>
              <a:t>Children's cells divide more rapidly than </a:t>
            </a:r>
            <a:r>
              <a:rPr lang="en-US" sz="2800" dirty="0" smtClean="0">
                <a:latin typeface="Times New Roman" pitchFamily="18" charset="0"/>
                <a:cs typeface="Times New Roman" pitchFamily="18" charset="0"/>
              </a:rPr>
              <a:t>adults</a:t>
            </a:r>
          </a:p>
          <a:p>
            <a:pPr marL="0" indent="0">
              <a:buNone/>
            </a:pPr>
            <a:endParaRPr lang="en-US" sz="2800" dirty="0" smtClean="0">
              <a:latin typeface="Times New Roman" pitchFamily="18" charset="0"/>
              <a:cs typeface="Times New Roman" pitchFamily="18" charset="0"/>
            </a:endParaRPr>
          </a:p>
          <a:p>
            <a:pPr marL="0" indent="0">
              <a:buNone/>
            </a:pPr>
            <a:r>
              <a:rPr lang="en-US" sz="2800" b="1" u="sng" dirty="0" smtClean="0">
                <a:latin typeface="Times New Roman" pitchFamily="18" charset="0"/>
                <a:cs typeface="Times New Roman" pitchFamily="18" charset="0"/>
              </a:rPr>
              <a:t>Higher HR and RR</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Children have higher respiratory rates than adults. Higher respirator rates lead to proportionately higher minute volumes.</a:t>
            </a:r>
          </a:p>
          <a:p>
            <a:pPr marL="0" indent="0">
              <a:buNone/>
            </a:pPr>
            <a:r>
              <a:rPr lang="en-US" sz="1800" dirty="0" smtClean="0">
                <a:latin typeface="Times New Roman" pitchFamily="18" charset="0"/>
                <a:cs typeface="Times New Roman" pitchFamily="18" charset="0"/>
              </a:rPr>
              <a:t/>
            </a:r>
            <a:br>
              <a:rPr lang="en-US" sz="1800" dirty="0" smtClean="0">
                <a:latin typeface="Times New Roman" pitchFamily="18" charset="0"/>
                <a:cs typeface="Times New Roman" pitchFamily="18" charset="0"/>
              </a:rPr>
            </a:b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46175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rgbClr val="FFC000"/>
                </a:solidFill>
              </a:rPr>
              <a:t>Management of Shock: Hypovolemic</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graphicFrame>
        <p:nvGraphicFramePr>
          <p:cNvPr id="7" name="Table 6"/>
          <p:cNvGraphicFramePr>
            <a:graphicFrameLocks noGrp="1"/>
          </p:cNvGraphicFramePr>
          <p:nvPr>
            <p:extLst>
              <p:ext uri="{D42A27DB-BD31-4B8C-83A1-F6EECF244321}">
                <p14:modId xmlns:p14="http://schemas.microsoft.com/office/powerpoint/2010/main" val="3904460480"/>
              </p:ext>
            </p:extLst>
          </p:nvPr>
        </p:nvGraphicFramePr>
        <p:xfrm>
          <a:off x="533400" y="1981200"/>
          <a:ext cx="8153400" cy="3840480"/>
        </p:xfrm>
        <a:graphic>
          <a:graphicData uri="http://schemas.openxmlformats.org/drawingml/2006/table">
            <a:tbl>
              <a:tblPr firstRow="1" bandRow="1">
                <a:tableStyleId>{F5AB1C69-6EDB-4FF4-983F-18BD219EF322}</a:tableStyleId>
              </a:tblPr>
              <a:tblGrid>
                <a:gridCol w="4076700"/>
                <a:gridCol w="40767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Non-</a:t>
                      </a:r>
                    </a:p>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hemorrhagic</a:t>
                      </a:r>
                    </a:p>
                    <a:p>
                      <a:pPr algn="ctr"/>
                      <a:endParaRPr lang="en-US" sz="2800" dirty="0"/>
                    </a:p>
                  </a:txBody>
                  <a:tcPr/>
                </a:tc>
                <a:tc>
                  <a:txBody>
                    <a:bodyPr/>
                    <a:lstStyle/>
                    <a:p>
                      <a:pPr algn="ctr"/>
                      <a:r>
                        <a:rPr lang="en-US" sz="3600" dirty="0" smtClean="0"/>
                        <a:t>Hemorrhagic</a:t>
                      </a:r>
                      <a:endParaRPr lang="en-US" sz="3600" dirty="0"/>
                    </a:p>
                  </a:txBody>
                  <a:tcPr/>
                </a:tc>
              </a:tr>
              <a:tr h="370840">
                <a:tc>
                  <a:txBody>
                    <a:bodyPr/>
                    <a:lstStyle/>
                    <a:p>
                      <a:pPr marL="457200" indent="-457200">
                        <a:buFont typeface="Wingdings" pitchFamily="2" charset="2"/>
                        <a:buChar char="Ø"/>
                      </a:pPr>
                      <a:r>
                        <a:rPr lang="en-US" sz="2800" u="sng" dirty="0" smtClean="0"/>
                        <a:t>20 mL/kg/</a:t>
                      </a:r>
                      <a:r>
                        <a:rPr lang="en-US" sz="2800" u="sng" dirty="0" err="1" smtClean="0"/>
                        <a:t>hr</a:t>
                      </a:r>
                      <a:r>
                        <a:rPr lang="en-US" sz="2800" u="sng" dirty="0" smtClean="0"/>
                        <a:t> </a:t>
                      </a:r>
                      <a:r>
                        <a:rPr lang="en-US" sz="2800" dirty="0" smtClean="0"/>
                        <a:t>NS or LR, repeat as needed</a:t>
                      </a:r>
                    </a:p>
                    <a:p>
                      <a:pPr marL="457200" indent="-457200">
                        <a:buFont typeface="Wingdings" pitchFamily="2" charset="2"/>
                        <a:buChar char="Ø"/>
                      </a:pPr>
                      <a:r>
                        <a:rPr lang="en-US" sz="2800" dirty="0" smtClean="0"/>
                        <a:t>Consider colloid</a:t>
                      </a:r>
                      <a:endParaRPr lang="en-US" sz="2800" dirty="0"/>
                    </a:p>
                  </a:txBody>
                  <a:tcPr/>
                </a:tc>
                <a:tc>
                  <a:txBody>
                    <a:bodyPr/>
                    <a:lstStyle/>
                    <a:p>
                      <a:pPr marL="457200" indent="-457200">
                        <a:buFont typeface="Wingdings" pitchFamily="2" charset="2"/>
                        <a:buChar char="Ø"/>
                      </a:pPr>
                      <a:r>
                        <a:rPr lang="en-US" sz="2800" dirty="0" smtClean="0"/>
                        <a:t>Control external bleeding</a:t>
                      </a:r>
                    </a:p>
                    <a:p>
                      <a:pPr marL="457200" indent="-457200">
                        <a:buFont typeface="Wingdings" pitchFamily="2" charset="2"/>
                        <a:buChar char="Ø"/>
                      </a:pPr>
                      <a:r>
                        <a:rPr lang="en-US" sz="2800" u="sng" dirty="0" smtClean="0"/>
                        <a:t>20 mL/kg NS/LR bolus</a:t>
                      </a:r>
                    </a:p>
                    <a:p>
                      <a:pPr marL="457200" indent="-457200">
                        <a:buFont typeface="Wingdings" pitchFamily="2" charset="2"/>
                        <a:buChar char="Ø"/>
                      </a:pPr>
                      <a:r>
                        <a:rPr lang="en-US" sz="2800" dirty="0" smtClean="0"/>
                        <a:t>Transfuse</a:t>
                      </a:r>
                      <a:r>
                        <a:rPr lang="en-US" sz="2800" baseline="0" dirty="0" smtClean="0"/>
                        <a:t> RBCs </a:t>
                      </a:r>
                      <a:r>
                        <a:rPr lang="en-US" sz="2800" baseline="0" dirty="0" err="1" smtClean="0"/>
                        <a:t>prn</a:t>
                      </a:r>
                      <a:endParaRPr lang="en-US" sz="2800" dirty="0"/>
                    </a:p>
                  </a:txBody>
                  <a:tcPr/>
                </a:tc>
              </a:tr>
            </a:tbl>
          </a:graphicData>
        </a:graphic>
      </p:graphicFrame>
      <p:sp>
        <p:nvSpPr>
          <p:cNvPr id="8" name="TextBox 7"/>
          <p:cNvSpPr txBox="1"/>
          <p:nvPr/>
        </p:nvSpPr>
        <p:spPr>
          <a:xfrm>
            <a:off x="304800" y="6248400"/>
            <a:ext cx="1038554" cy="307777"/>
          </a:xfrm>
          <a:prstGeom prst="rect">
            <a:avLst/>
          </a:prstGeom>
          <a:noFill/>
        </p:spPr>
        <p:txBody>
          <a:bodyPr wrap="none" rtlCol="0">
            <a:spAutoFit/>
          </a:bodyPr>
          <a:lstStyle/>
          <a:p>
            <a:r>
              <a:rPr lang="en-US" sz="1400" dirty="0" smtClean="0"/>
              <a:t>AHA, 2011</a:t>
            </a:r>
            <a:endParaRPr lang="en-US" sz="1400" dirty="0"/>
          </a:p>
        </p:txBody>
      </p:sp>
    </p:spTree>
    <p:extLst>
      <p:ext uri="{BB962C8B-B14F-4D97-AF65-F5344CB8AC3E}">
        <p14:creationId xmlns:p14="http://schemas.microsoft.com/office/powerpoint/2010/main" val="249753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rgbClr val="FFC000"/>
                </a:solidFill>
              </a:rPr>
              <a:t>Management of Shock: Distributive</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graphicFrame>
        <p:nvGraphicFramePr>
          <p:cNvPr id="5" name="Table 4"/>
          <p:cNvGraphicFramePr>
            <a:graphicFrameLocks noGrp="1"/>
          </p:cNvGraphicFramePr>
          <p:nvPr>
            <p:extLst>
              <p:ext uri="{D42A27DB-BD31-4B8C-83A1-F6EECF244321}">
                <p14:modId xmlns:p14="http://schemas.microsoft.com/office/powerpoint/2010/main" val="1051120484"/>
              </p:ext>
            </p:extLst>
          </p:nvPr>
        </p:nvGraphicFramePr>
        <p:xfrm>
          <a:off x="533400" y="1524000"/>
          <a:ext cx="8001000" cy="457200"/>
        </p:xfrm>
        <a:graphic>
          <a:graphicData uri="http://schemas.openxmlformats.org/drawingml/2006/table">
            <a:tbl>
              <a:tblPr firstRow="1" bandRow="1">
                <a:tableStyleId>{F5AB1C69-6EDB-4FF4-983F-18BD219EF322}</a:tableStyleId>
              </a:tblPr>
              <a:tblGrid>
                <a:gridCol w="2667000"/>
                <a:gridCol w="2667000"/>
                <a:gridCol w="2667000"/>
              </a:tblGrid>
              <a:tr h="370840">
                <a:tc>
                  <a:txBody>
                    <a:bodyPr/>
                    <a:lstStyle/>
                    <a:p>
                      <a:pPr algn="ctr"/>
                      <a:r>
                        <a:rPr lang="en-US" sz="2400" dirty="0" smtClean="0"/>
                        <a:t>Septic</a:t>
                      </a:r>
                      <a:endParaRPr lang="en-US" sz="2400" dirty="0"/>
                    </a:p>
                  </a:txBody>
                  <a:tcPr/>
                </a:tc>
                <a:tc>
                  <a:txBody>
                    <a:bodyPr/>
                    <a:lstStyle/>
                    <a:p>
                      <a:pPr algn="ctr"/>
                      <a:r>
                        <a:rPr lang="en-US" sz="2400" dirty="0" smtClean="0"/>
                        <a:t>Anaphylactic</a:t>
                      </a:r>
                      <a:endParaRPr lang="en-US" sz="2400" dirty="0"/>
                    </a:p>
                  </a:txBody>
                  <a:tcPr/>
                </a:tc>
                <a:tc>
                  <a:txBody>
                    <a:bodyPr/>
                    <a:lstStyle/>
                    <a:p>
                      <a:pPr algn="ctr"/>
                      <a:r>
                        <a:rPr lang="en-US" sz="2400" dirty="0" smtClean="0"/>
                        <a:t>Neurogenic</a:t>
                      </a:r>
                      <a:endParaRPr lang="en-US" sz="2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37345884"/>
              </p:ext>
            </p:extLst>
          </p:nvPr>
        </p:nvGraphicFramePr>
        <p:xfrm>
          <a:off x="533400" y="2286000"/>
          <a:ext cx="8001000" cy="3429000"/>
        </p:xfrm>
        <a:graphic>
          <a:graphicData uri="http://schemas.openxmlformats.org/drawingml/2006/table">
            <a:tbl>
              <a:tblPr firstRow="1" bandRow="1">
                <a:tableStyleId>{F5AB1C69-6EDB-4FF4-983F-18BD219EF322}</a:tableStyleId>
              </a:tblPr>
              <a:tblGrid>
                <a:gridCol w="2667000"/>
                <a:gridCol w="2667000"/>
                <a:gridCol w="2667000"/>
              </a:tblGrid>
              <a:tr h="3429000">
                <a:tc>
                  <a:txBody>
                    <a:bodyPr/>
                    <a:lstStyle/>
                    <a:p>
                      <a:r>
                        <a:rPr lang="en-US" sz="2400" dirty="0" smtClean="0">
                          <a:solidFill>
                            <a:schemeClr val="bg1"/>
                          </a:solidFill>
                        </a:rPr>
                        <a:t>Manage algorithm</a:t>
                      </a:r>
                    </a:p>
                    <a:p>
                      <a:r>
                        <a:rPr lang="en-US" sz="2400" dirty="0" smtClean="0">
                          <a:solidFill>
                            <a:schemeClr val="bg1"/>
                          </a:solidFill>
                        </a:rPr>
                        <a:t>(In </a:t>
                      </a:r>
                      <a:r>
                        <a:rPr lang="en-US" sz="2400" dirty="0" err="1" smtClean="0">
                          <a:solidFill>
                            <a:schemeClr val="bg1"/>
                          </a:solidFill>
                        </a:rPr>
                        <a:t>Resus</a:t>
                      </a:r>
                      <a:r>
                        <a:rPr lang="en-US" sz="2400" dirty="0" smtClean="0">
                          <a:solidFill>
                            <a:schemeClr val="bg1"/>
                          </a:solidFill>
                        </a:rPr>
                        <a:t> Room)</a:t>
                      </a:r>
                    </a:p>
                    <a:p>
                      <a:r>
                        <a:rPr lang="en-US" sz="2400" dirty="0" smtClean="0">
                          <a:solidFill>
                            <a:schemeClr val="bg1"/>
                          </a:solidFill>
                        </a:rPr>
                        <a:t>Monitor glucose levels closely.</a:t>
                      </a:r>
                    </a:p>
                    <a:p>
                      <a:r>
                        <a:rPr lang="en-US" sz="2400" dirty="0" smtClean="0">
                          <a:solidFill>
                            <a:schemeClr val="bg1"/>
                          </a:solidFill>
                        </a:rPr>
                        <a:t>Antibiotics stat</a:t>
                      </a:r>
                    </a:p>
                    <a:p>
                      <a:r>
                        <a:rPr lang="en-US" sz="2400" dirty="0" smtClean="0">
                          <a:solidFill>
                            <a:schemeClr val="bg1"/>
                          </a:solidFill>
                        </a:rPr>
                        <a:t>Fluids ++++(at least </a:t>
                      </a:r>
                      <a:r>
                        <a:rPr lang="en-US" sz="2400" u="sng" dirty="0" smtClean="0">
                          <a:solidFill>
                            <a:schemeClr val="bg1"/>
                          </a:solidFill>
                        </a:rPr>
                        <a:t>60mL/kg</a:t>
                      </a:r>
                      <a:r>
                        <a:rPr lang="en-US" sz="2400" dirty="0" smtClean="0">
                          <a:solidFill>
                            <a:schemeClr val="bg1"/>
                          </a:solidFill>
                        </a:rPr>
                        <a:t> in first hour)</a:t>
                      </a:r>
                      <a:endParaRPr lang="en-US" sz="2400" dirty="0">
                        <a:solidFill>
                          <a:schemeClr val="bg1"/>
                        </a:solidFill>
                      </a:endParaRPr>
                    </a:p>
                  </a:txBody>
                  <a:tcPr>
                    <a:solidFill>
                      <a:schemeClr val="accent3">
                        <a:lumMod val="40000"/>
                        <a:lumOff val="60000"/>
                      </a:schemeClr>
                    </a:solidFill>
                  </a:tcPr>
                </a:tc>
                <a:tc>
                  <a:txBody>
                    <a:bodyPr/>
                    <a:lstStyle/>
                    <a:p>
                      <a:r>
                        <a:rPr lang="en-US" sz="2400" dirty="0" smtClean="0">
                          <a:solidFill>
                            <a:schemeClr val="bg1"/>
                          </a:solidFill>
                        </a:rPr>
                        <a:t>IM epinephrine</a:t>
                      </a:r>
                    </a:p>
                    <a:p>
                      <a:r>
                        <a:rPr lang="en-US" sz="2400" dirty="0" smtClean="0">
                          <a:solidFill>
                            <a:schemeClr val="bg1"/>
                          </a:solidFill>
                        </a:rPr>
                        <a:t>Fluid boluses</a:t>
                      </a:r>
                    </a:p>
                    <a:p>
                      <a:r>
                        <a:rPr lang="en-US" sz="2400" dirty="0" smtClean="0">
                          <a:solidFill>
                            <a:schemeClr val="bg1"/>
                          </a:solidFill>
                        </a:rPr>
                        <a:t>Albuterol</a:t>
                      </a:r>
                    </a:p>
                    <a:p>
                      <a:r>
                        <a:rPr lang="en-US" sz="2400" dirty="0" smtClean="0">
                          <a:solidFill>
                            <a:schemeClr val="bg1"/>
                          </a:solidFill>
                        </a:rPr>
                        <a:t>Antihistamines</a:t>
                      </a:r>
                    </a:p>
                    <a:p>
                      <a:r>
                        <a:rPr lang="en-US" sz="2400" dirty="0" smtClean="0">
                          <a:solidFill>
                            <a:schemeClr val="bg1"/>
                          </a:solidFill>
                        </a:rPr>
                        <a:t>Corticosteroids</a:t>
                      </a:r>
                    </a:p>
                    <a:p>
                      <a:r>
                        <a:rPr lang="en-US" sz="2400" dirty="0" smtClean="0">
                          <a:solidFill>
                            <a:schemeClr val="bg1"/>
                          </a:solidFill>
                        </a:rPr>
                        <a:t>Epinephrine</a:t>
                      </a:r>
                      <a:r>
                        <a:rPr lang="en-US" sz="2400" baseline="0" dirty="0" smtClean="0">
                          <a:solidFill>
                            <a:schemeClr val="bg1"/>
                          </a:solidFill>
                        </a:rPr>
                        <a:t> infusion</a:t>
                      </a:r>
                      <a:endParaRPr lang="en-US" sz="2400" dirty="0">
                        <a:solidFill>
                          <a:schemeClr val="bg1"/>
                        </a:solidFill>
                      </a:endParaRPr>
                    </a:p>
                  </a:txBody>
                  <a:tcPr>
                    <a:solidFill>
                      <a:schemeClr val="accent3">
                        <a:lumMod val="40000"/>
                        <a:lumOff val="60000"/>
                      </a:schemeClr>
                    </a:solidFill>
                  </a:tcPr>
                </a:tc>
                <a:tc>
                  <a:txBody>
                    <a:bodyPr/>
                    <a:lstStyle/>
                    <a:p>
                      <a:r>
                        <a:rPr lang="en-US" sz="2400" u="sng" dirty="0" smtClean="0">
                          <a:solidFill>
                            <a:schemeClr val="bg1"/>
                          </a:solidFill>
                        </a:rPr>
                        <a:t>20 mL/kg </a:t>
                      </a:r>
                      <a:r>
                        <a:rPr lang="en-US" sz="2400" dirty="0" smtClean="0">
                          <a:solidFill>
                            <a:schemeClr val="bg1"/>
                          </a:solidFill>
                        </a:rPr>
                        <a:t>NS/LR bolus, repeat</a:t>
                      </a:r>
                      <a:r>
                        <a:rPr lang="en-US" sz="2400" baseline="0" dirty="0" smtClean="0">
                          <a:solidFill>
                            <a:schemeClr val="bg1"/>
                          </a:solidFill>
                        </a:rPr>
                        <a:t> </a:t>
                      </a:r>
                      <a:r>
                        <a:rPr lang="en-US" sz="2400" baseline="0" dirty="0" err="1" smtClean="0">
                          <a:solidFill>
                            <a:schemeClr val="bg1"/>
                          </a:solidFill>
                        </a:rPr>
                        <a:t>prn</a:t>
                      </a:r>
                      <a:endParaRPr lang="en-US" sz="2400" baseline="0" dirty="0" smtClean="0">
                        <a:solidFill>
                          <a:schemeClr val="bg1"/>
                        </a:solidFill>
                      </a:endParaRPr>
                    </a:p>
                    <a:p>
                      <a:r>
                        <a:rPr lang="en-US" sz="2400" baseline="0" dirty="0" smtClean="0">
                          <a:solidFill>
                            <a:schemeClr val="bg1"/>
                          </a:solidFill>
                        </a:rPr>
                        <a:t>Vasopressors</a:t>
                      </a:r>
                    </a:p>
                    <a:p>
                      <a:r>
                        <a:rPr lang="en-US" sz="2400" baseline="0" dirty="0" smtClean="0">
                          <a:solidFill>
                            <a:schemeClr val="bg1"/>
                          </a:solidFill>
                        </a:rPr>
                        <a:t>(Epinephrine/        </a:t>
                      </a:r>
                    </a:p>
                    <a:p>
                      <a:r>
                        <a:rPr lang="en-US" sz="2400" baseline="0" dirty="0" smtClean="0">
                          <a:solidFill>
                            <a:schemeClr val="bg1"/>
                          </a:solidFill>
                        </a:rPr>
                        <a:t>Norepinephrine)</a:t>
                      </a:r>
                      <a:endParaRPr lang="en-US" sz="2400" dirty="0">
                        <a:solidFill>
                          <a:schemeClr val="bg1"/>
                        </a:solidFill>
                      </a:endParaRPr>
                    </a:p>
                  </a:txBody>
                  <a:tcPr>
                    <a:solidFill>
                      <a:schemeClr val="accent3">
                        <a:lumMod val="40000"/>
                        <a:lumOff val="60000"/>
                      </a:schemeClr>
                    </a:solidFill>
                  </a:tcPr>
                </a:tc>
              </a:tr>
            </a:tbl>
          </a:graphicData>
        </a:graphic>
      </p:graphicFrame>
      <p:sp>
        <p:nvSpPr>
          <p:cNvPr id="7" name="TextBox 6"/>
          <p:cNvSpPr txBox="1"/>
          <p:nvPr/>
        </p:nvSpPr>
        <p:spPr>
          <a:xfrm>
            <a:off x="228600" y="6400800"/>
            <a:ext cx="915443" cy="276999"/>
          </a:xfrm>
          <a:prstGeom prst="rect">
            <a:avLst/>
          </a:prstGeom>
          <a:noFill/>
        </p:spPr>
        <p:txBody>
          <a:bodyPr wrap="none" rtlCol="0">
            <a:spAutoFit/>
          </a:bodyPr>
          <a:lstStyle/>
          <a:p>
            <a:r>
              <a:rPr lang="en-US" sz="1200" dirty="0" smtClean="0"/>
              <a:t>AHA, 2011</a:t>
            </a:r>
            <a:endParaRPr lang="en-US" sz="1200" dirty="0"/>
          </a:p>
        </p:txBody>
      </p:sp>
    </p:spTree>
    <p:extLst>
      <p:ext uri="{BB962C8B-B14F-4D97-AF65-F5344CB8AC3E}">
        <p14:creationId xmlns:p14="http://schemas.microsoft.com/office/powerpoint/2010/main" val="104848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FFC000"/>
                </a:solidFill>
              </a:rPr>
              <a:t>Management of </a:t>
            </a:r>
            <a:r>
              <a:rPr lang="en-US" dirty="0" smtClean="0">
                <a:solidFill>
                  <a:srgbClr val="FFC000"/>
                </a:solidFill>
              </a:rPr>
              <a:t>Shock: Cardiogenic</a:t>
            </a:r>
            <a:endParaRPr lang="en-US" dirty="0"/>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dirty="0"/>
          </a:p>
        </p:txBody>
      </p:sp>
      <p:graphicFrame>
        <p:nvGraphicFramePr>
          <p:cNvPr id="4" name="Table 3"/>
          <p:cNvGraphicFramePr>
            <a:graphicFrameLocks noGrp="1"/>
          </p:cNvGraphicFramePr>
          <p:nvPr>
            <p:extLst>
              <p:ext uri="{D42A27DB-BD31-4B8C-83A1-F6EECF244321}">
                <p14:modId xmlns:p14="http://schemas.microsoft.com/office/powerpoint/2010/main" val="3392915817"/>
              </p:ext>
            </p:extLst>
          </p:nvPr>
        </p:nvGraphicFramePr>
        <p:xfrm>
          <a:off x="609600" y="1676400"/>
          <a:ext cx="8001000" cy="4023360"/>
        </p:xfrm>
        <a:graphic>
          <a:graphicData uri="http://schemas.openxmlformats.org/drawingml/2006/table">
            <a:tbl>
              <a:tblPr firstRow="1" bandRow="1">
                <a:tableStyleId>{F5AB1C69-6EDB-4FF4-983F-18BD219EF322}</a:tableStyleId>
              </a:tblPr>
              <a:tblGrid>
                <a:gridCol w="4000500"/>
                <a:gridCol w="4000500"/>
              </a:tblGrid>
              <a:tr h="370840">
                <a:tc>
                  <a:txBody>
                    <a:bodyPr/>
                    <a:lstStyle/>
                    <a:p>
                      <a:pPr algn="ctr"/>
                      <a:r>
                        <a:rPr lang="en-US" sz="2800" dirty="0" smtClean="0"/>
                        <a:t>Brady/</a:t>
                      </a:r>
                      <a:r>
                        <a:rPr lang="en-US" sz="2800" dirty="0" err="1" smtClean="0"/>
                        <a:t>Tachy</a:t>
                      </a:r>
                      <a:r>
                        <a:rPr lang="en-US" sz="2800" baseline="0" dirty="0" smtClean="0"/>
                        <a:t> Arrhythmias</a:t>
                      </a:r>
                      <a:endParaRPr lang="en-US" sz="2800" dirty="0"/>
                    </a:p>
                  </a:txBody>
                  <a:tcPr/>
                </a:tc>
                <a:tc>
                  <a:txBody>
                    <a:bodyPr/>
                    <a:lstStyle/>
                    <a:p>
                      <a:pPr algn="ctr"/>
                      <a:r>
                        <a:rPr lang="en-US" sz="2800" dirty="0" smtClean="0"/>
                        <a:t>Other (e.g.</a:t>
                      </a:r>
                      <a:r>
                        <a:rPr lang="en-US" sz="2800" baseline="0" dirty="0" smtClean="0"/>
                        <a:t> </a:t>
                      </a:r>
                      <a:r>
                        <a:rPr lang="en-US" sz="2800" dirty="0" smtClean="0"/>
                        <a:t>Myocarditis,</a:t>
                      </a:r>
                      <a:r>
                        <a:rPr lang="en-US" sz="2800" baseline="0" dirty="0" smtClean="0"/>
                        <a:t> Cardiomyopathy, Poisoning)</a:t>
                      </a:r>
                      <a:endParaRPr lang="en-US" sz="2800" dirty="0"/>
                    </a:p>
                  </a:txBody>
                  <a:tcPr/>
                </a:tc>
              </a:tr>
              <a:tr h="370840">
                <a:tc>
                  <a:txBody>
                    <a:bodyPr/>
                    <a:lstStyle/>
                    <a:p>
                      <a:r>
                        <a:rPr lang="en-US" sz="2800" dirty="0" smtClean="0"/>
                        <a:t>Management Algorithms</a:t>
                      </a:r>
                    </a:p>
                    <a:p>
                      <a:r>
                        <a:rPr lang="en-US" sz="2800" dirty="0" smtClean="0"/>
                        <a:t>(In </a:t>
                      </a:r>
                      <a:r>
                        <a:rPr lang="en-US" sz="2800" dirty="0" err="1" smtClean="0"/>
                        <a:t>Resus</a:t>
                      </a:r>
                      <a:r>
                        <a:rPr lang="en-US" sz="2800" dirty="0" smtClean="0"/>
                        <a:t> Room)</a:t>
                      </a:r>
                      <a:endParaRPr lang="en-US" sz="2800" dirty="0"/>
                    </a:p>
                  </a:txBody>
                  <a:tcPr/>
                </a:tc>
                <a:tc>
                  <a:txBody>
                    <a:bodyPr/>
                    <a:lstStyle/>
                    <a:p>
                      <a:r>
                        <a:rPr lang="en-US" sz="2800" u="sng" dirty="0" smtClean="0">
                          <a:solidFill>
                            <a:schemeClr val="bg1"/>
                          </a:solidFill>
                        </a:rPr>
                        <a:t>5-10 mL/kg </a:t>
                      </a:r>
                      <a:r>
                        <a:rPr lang="en-US" sz="2800" dirty="0" smtClean="0">
                          <a:solidFill>
                            <a:schemeClr val="bg1"/>
                          </a:solidFill>
                        </a:rPr>
                        <a:t>NS/LR bolus, repeat </a:t>
                      </a:r>
                      <a:r>
                        <a:rPr lang="en-US" sz="2800" dirty="0" err="1" smtClean="0">
                          <a:solidFill>
                            <a:schemeClr val="bg1"/>
                          </a:solidFill>
                        </a:rPr>
                        <a:t>prn</a:t>
                      </a:r>
                      <a:endParaRPr lang="en-US" sz="2800" dirty="0" smtClean="0">
                        <a:solidFill>
                          <a:schemeClr val="bg1"/>
                        </a:solidFill>
                      </a:endParaRPr>
                    </a:p>
                    <a:p>
                      <a:r>
                        <a:rPr lang="en-US" sz="2800" dirty="0" smtClean="0">
                          <a:solidFill>
                            <a:schemeClr val="bg1"/>
                          </a:solidFill>
                        </a:rPr>
                        <a:t>Vasoactive infusion</a:t>
                      </a:r>
                    </a:p>
                    <a:p>
                      <a:r>
                        <a:rPr lang="en-US" sz="2800" dirty="0" smtClean="0">
                          <a:solidFill>
                            <a:schemeClr val="bg1"/>
                          </a:solidFill>
                        </a:rPr>
                        <a:t>Consider expert consult</a:t>
                      </a:r>
                      <a:endParaRPr lang="en-US" sz="2800" dirty="0">
                        <a:solidFill>
                          <a:schemeClr val="bg1"/>
                        </a:solidFill>
                      </a:endParaRPr>
                    </a:p>
                  </a:txBody>
                  <a:tcPr/>
                </a:tc>
              </a:tr>
            </a:tbl>
          </a:graphicData>
        </a:graphic>
      </p:graphicFrame>
      <p:sp>
        <p:nvSpPr>
          <p:cNvPr id="5" name="TextBox 4"/>
          <p:cNvSpPr txBox="1"/>
          <p:nvPr/>
        </p:nvSpPr>
        <p:spPr>
          <a:xfrm>
            <a:off x="304800" y="6400800"/>
            <a:ext cx="915443" cy="276999"/>
          </a:xfrm>
          <a:prstGeom prst="rect">
            <a:avLst/>
          </a:prstGeom>
          <a:noFill/>
        </p:spPr>
        <p:txBody>
          <a:bodyPr wrap="none" rtlCol="0">
            <a:spAutoFit/>
          </a:bodyPr>
          <a:lstStyle/>
          <a:p>
            <a:r>
              <a:rPr lang="en-US" sz="1200" dirty="0" smtClean="0"/>
              <a:t>AHA, 2011</a:t>
            </a:r>
            <a:endParaRPr lang="en-US" sz="1200" dirty="0"/>
          </a:p>
        </p:txBody>
      </p:sp>
    </p:spTree>
    <p:extLst>
      <p:ext uri="{BB962C8B-B14F-4D97-AF65-F5344CB8AC3E}">
        <p14:creationId xmlns:p14="http://schemas.microsoft.com/office/powerpoint/2010/main" val="340288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FFC000"/>
                </a:solidFill>
              </a:rPr>
              <a:t>Management of </a:t>
            </a:r>
            <a:r>
              <a:rPr lang="en-US" dirty="0" smtClean="0">
                <a:solidFill>
                  <a:srgbClr val="FFC000"/>
                </a:solidFill>
              </a:rPr>
              <a:t>Shock: Obstructive</a:t>
            </a:r>
            <a:endParaRPr lang="en-US" dirty="0"/>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dirty="0"/>
          </a:p>
        </p:txBody>
      </p:sp>
      <p:graphicFrame>
        <p:nvGraphicFramePr>
          <p:cNvPr id="4" name="Table 3"/>
          <p:cNvGraphicFramePr>
            <a:graphicFrameLocks noGrp="1"/>
          </p:cNvGraphicFramePr>
          <p:nvPr>
            <p:extLst>
              <p:ext uri="{D42A27DB-BD31-4B8C-83A1-F6EECF244321}">
                <p14:modId xmlns:p14="http://schemas.microsoft.com/office/powerpoint/2010/main" val="1650061619"/>
              </p:ext>
            </p:extLst>
          </p:nvPr>
        </p:nvGraphicFramePr>
        <p:xfrm>
          <a:off x="533400" y="1752600"/>
          <a:ext cx="8153400" cy="3108960"/>
        </p:xfrm>
        <a:graphic>
          <a:graphicData uri="http://schemas.openxmlformats.org/drawingml/2006/table">
            <a:tbl>
              <a:tblPr firstRow="1" bandRow="1">
                <a:tableStyleId>{F5AB1C69-6EDB-4FF4-983F-18BD219EF322}</a:tableStyleId>
              </a:tblPr>
              <a:tblGrid>
                <a:gridCol w="2038350"/>
                <a:gridCol w="2038350"/>
                <a:gridCol w="2038350"/>
                <a:gridCol w="2038350"/>
              </a:tblGrid>
              <a:tr h="370840">
                <a:tc>
                  <a:txBody>
                    <a:bodyPr/>
                    <a:lstStyle/>
                    <a:p>
                      <a:r>
                        <a:rPr lang="en-US" sz="2400" dirty="0" smtClean="0"/>
                        <a:t>Ductal dependent</a:t>
                      </a:r>
                      <a:endParaRPr lang="en-US" sz="2400" dirty="0"/>
                    </a:p>
                  </a:txBody>
                  <a:tcPr/>
                </a:tc>
                <a:tc>
                  <a:txBody>
                    <a:bodyPr/>
                    <a:lstStyle/>
                    <a:p>
                      <a:r>
                        <a:rPr lang="en-US" sz="2400" dirty="0" smtClean="0"/>
                        <a:t>Tension </a:t>
                      </a:r>
                      <a:r>
                        <a:rPr lang="en-US" sz="2400" dirty="0" err="1" smtClean="0"/>
                        <a:t>Pneumo</a:t>
                      </a:r>
                      <a:endParaRPr lang="en-US" sz="2400" dirty="0"/>
                    </a:p>
                  </a:txBody>
                  <a:tcPr/>
                </a:tc>
                <a:tc>
                  <a:txBody>
                    <a:bodyPr/>
                    <a:lstStyle/>
                    <a:p>
                      <a:r>
                        <a:rPr lang="en-US" sz="2400" dirty="0" smtClean="0"/>
                        <a:t>Cardiac </a:t>
                      </a:r>
                      <a:r>
                        <a:rPr lang="en-US" sz="2400" dirty="0" err="1" smtClean="0"/>
                        <a:t>Tamponade</a:t>
                      </a:r>
                      <a:endParaRPr lang="en-US" sz="2400" dirty="0"/>
                    </a:p>
                  </a:txBody>
                  <a:tcPr/>
                </a:tc>
                <a:tc>
                  <a:txBody>
                    <a:bodyPr/>
                    <a:lstStyle/>
                    <a:p>
                      <a:r>
                        <a:rPr lang="en-US" sz="2400" dirty="0" smtClean="0"/>
                        <a:t>Pulmonary Embolism</a:t>
                      </a:r>
                      <a:endParaRPr lang="en-US" sz="2400" dirty="0"/>
                    </a:p>
                  </a:txBody>
                  <a:tcPr/>
                </a:tc>
              </a:tr>
              <a:tr h="370840">
                <a:tc>
                  <a:txBody>
                    <a:bodyPr/>
                    <a:lstStyle/>
                    <a:p>
                      <a:r>
                        <a:rPr lang="en-US" sz="2400" dirty="0" err="1" smtClean="0"/>
                        <a:t>Prosta-glandin</a:t>
                      </a:r>
                      <a:r>
                        <a:rPr lang="en-US" sz="2400" dirty="0" smtClean="0"/>
                        <a:t> E</a:t>
                      </a:r>
                    </a:p>
                    <a:p>
                      <a:r>
                        <a:rPr lang="en-US" sz="2400" dirty="0" smtClean="0"/>
                        <a:t>Consult/transfer</a:t>
                      </a:r>
                      <a:endParaRPr lang="en-US" sz="2400" dirty="0"/>
                    </a:p>
                  </a:txBody>
                  <a:tcPr>
                    <a:solidFill>
                      <a:schemeClr val="accent3">
                        <a:lumMod val="60000"/>
                        <a:lumOff val="40000"/>
                      </a:schemeClr>
                    </a:solidFill>
                  </a:tcPr>
                </a:tc>
                <a:tc>
                  <a:txBody>
                    <a:bodyPr/>
                    <a:lstStyle/>
                    <a:p>
                      <a:r>
                        <a:rPr lang="en-US" sz="2400" dirty="0" smtClean="0"/>
                        <a:t>Needle </a:t>
                      </a:r>
                      <a:r>
                        <a:rPr lang="en-US" sz="2400" dirty="0" err="1" smtClean="0"/>
                        <a:t>decom</a:t>
                      </a:r>
                      <a:r>
                        <a:rPr lang="en-US" sz="2400" dirty="0" smtClean="0"/>
                        <a:t>-</a:t>
                      </a:r>
                    </a:p>
                    <a:p>
                      <a:r>
                        <a:rPr lang="en-US" sz="2400" dirty="0" err="1" smtClean="0"/>
                        <a:t>pression</a:t>
                      </a:r>
                      <a:endParaRPr lang="en-US" sz="2400" dirty="0" smtClean="0"/>
                    </a:p>
                    <a:p>
                      <a:r>
                        <a:rPr lang="en-US" sz="2400" dirty="0" smtClean="0"/>
                        <a:t>Chest tube</a:t>
                      </a:r>
                      <a:endParaRPr lang="en-US" sz="2400" dirty="0"/>
                    </a:p>
                  </a:txBody>
                  <a:tcPr>
                    <a:solidFill>
                      <a:schemeClr val="accent3">
                        <a:lumMod val="60000"/>
                        <a:lumOff val="40000"/>
                      </a:schemeClr>
                    </a:solidFill>
                  </a:tcPr>
                </a:tc>
                <a:tc>
                  <a:txBody>
                    <a:bodyPr/>
                    <a:lstStyle/>
                    <a:p>
                      <a:r>
                        <a:rPr lang="en-US" sz="2400" dirty="0" err="1" smtClean="0"/>
                        <a:t>Pericardio-centesis</a:t>
                      </a:r>
                      <a:endParaRPr lang="en-US" sz="2400" dirty="0" smtClean="0"/>
                    </a:p>
                    <a:p>
                      <a:r>
                        <a:rPr lang="en-US" sz="2400" dirty="0" smtClean="0"/>
                        <a:t>20 mL/kg NS or LR</a:t>
                      </a:r>
                      <a:endParaRPr lang="en-US" sz="2400" dirty="0"/>
                    </a:p>
                  </a:txBody>
                  <a:tcPr>
                    <a:solidFill>
                      <a:schemeClr val="accent3">
                        <a:lumMod val="60000"/>
                        <a:lumOff val="40000"/>
                      </a:schemeClr>
                    </a:solidFill>
                  </a:tcPr>
                </a:tc>
                <a:tc>
                  <a:txBody>
                    <a:bodyPr/>
                    <a:lstStyle/>
                    <a:p>
                      <a:r>
                        <a:rPr lang="en-US" sz="2400" dirty="0" smtClean="0"/>
                        <a:t>20 mL/kg</a:t>
                      </a:r>
                    </a:p>
                    <a:p>
                      <a:r>
                        <a:rPr lang="en-US" sz="2400" dirty="0" smtClean="0"/>
                        <a:t>NS/LR bolus</a:t>
                      </a:r>
                    </a:p>
                    <a:p>
                      <a:r>
                        <a:rPr lang="en-US" sz="2400" dirty="0" smtClean="0"/>
                        <a:t>? </a:t>
                      </a:r>
                      <a:r>
                        <a:rPr lang="en-US" sz="2400" dirty="0" err="1" smtClean="0"/>
                        <a:t>Thrombo-lytics</a:t>
                      </a:r>
                      <a:r>
                        <a:rPr lang="en-US" sz="2400" dirty="0" smtClean="0"/>
                        <a:t>/</a:t>
                      </a:r>
                      <a:r>
                        <a:rPr lang="en-US" sz="2400" baseline="0" dirty="0" smtClean="0"/>
                        <a:t> </a:t>
                      </a:r>
                    </a:p>
                    <a:p>
                      <a:r>
                        <a:rPr lang="en-US" sz="2400" dirty="0" smtClean="0"/>
                        <a:t>anti-coagulants</a:t>
                      </a:r>
                      <a:endParaRPr lang="en-US" sz="2400" dirty="0"/>
                    </a:p>
                  </a:txBody>
                  <a:tcPr>
                    <a:solidFill>
                      <a:schemeClr val="accent3">
                        <a:lumMod val="60000"/>
                        <a:lumOff val="40000"/>
                      </a:schemeClr>
                    </a:solidFill>
                  </a:tcPr>
                </a:tc>
              </a:tr>
            </a:tbl>
          </a:graphicData>
        </a:graphic>
      </p:graphicFrame>
      <p:sp>
        <p:nvSpPr>
          <p:cNvPr id="5" name="TextBox 4"/>
          <p:cNvSpPr txBox="1"/>
          <p:nvPr/>
        </p:nvSpPr>
        <p:spPr>
          <a:xfrm>
            <a:off x="457200" y="6400800"/>
            <a:ext cx="915443" cy="276999"/>
          </a:xfrm>
          <a:prstGeom prst="rect">
            <a:avLst/>
          </a:prstGeom>
          <a:noFill/>
        </p:spPr>
        <p:txBody>
          <a:bodyPr wrap="none" rtlCol="0">
            <a:spAutoFit/>
          </a:bodyPr>
          <a:lstStyle/>
          <a:p>
            <a:r>
              <a:rPr lang="en-US" sz="1200" dirty="0" smtClean="0"/>
              <a:t>AHA, 2011</a:t>
            </a:r>
            <a:endParaRPr lang="en-US" sz="1200" dirty="0"/>
          </a:p>
        </p:txBody>
      </p:sp>
    </p:spTree>
    <p:extLst>
      <p:ext uri="{BB962C8B-B14F-4D97-AF65-F5344CB8AC3E}">
        <p14:creationId xmlns:p14="http://schemas.microsoft.com/office/powerpoint/2010/main" val="99182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IV Access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228600" y="1600200"/>
            <a:ext cx="8444941" cy="3539430"/>
          </a:xfrm>
          <a:prstGeom prst="rect">
            <a:avLst/>
          </a:prstGeom>
          <a:noFill/>
        </p:spPr>
        <p:txBody>
          <a:bodyPr wrap="none" rtlCol="0">
            <a:spAutoFit/>
          </a:bodyPr>
          <a:lstStyle/>
          <a:p>
            <a:r>
              <a:rPr lang="en-US" sz="2800" dirty="0" smtClean="0"/>
              <a:t>Newborn: umbilical vein (catheter in Panda warmer)</a:t>
            </a:r>
          </a:p>
          <a:p>
            <a:endParaRPr lang="en-US" sz="2800" dirty="0" smtClean="0"/>
          </a:p>
          <a:p>
            <a:r>
              <a:rPr lang="en-US" sz="2800" dirty="0" smtClean="0"/>
              <a:t>Children: for catheter size, refer to Broselow tape</a:t>
            </a:r>
          </a:p>
          <a:p>
            <a:r>
              <a:rPr lang="en-US" sz="2800" dirty="0" smtClean="0"/>
              <a:t>                May need to consider IO access</a:t>
            </a:r>
          </a:p>
          <a:p>
            <a:endParaRPr lang="en-US" sz="2800" dirty="0"/>
          </a:p>
          <a:p>
            <a:r>
              <a:rPr lang="en-US" sz="2800" dirty="0" smtClean="0"/>
              <a:t>Always use pump</a:t>
            </a:r>
            <a:endParaRPr lang="en-US" sz="2800" dirty="0"/>
          </a:p>
          <a:p>
            <a:endParaRPr lang="en-US" sz="2800" dirty="0"/>
          </a:p>
          <a:p>
            <a:endParaRPr lang="en-US" sz="28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99" y="3381994"/>
            <a:ext cx="3872941" cy="2980152"/>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196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572934"/>
            <a:ext cx="4572000" cy="3416320"/>
          </a:xfrm>
          <a:prstGeom prst="rect">
            <a:avLst/>
          </a:prstGeom>
        </p:spPr>
        <p:txBody>
          <a:bodyPr>
            <a:spAutoFit/>
          </a:bodyPr>
          <a:lstStyle/>
          <a:p>
            <a:pPr>
              <a:spcBef>
                <a:spcPct val="30000"/>
              </a:spcBef>
              <a:buClr>
                <a:schemeClr val="tx1"/>
              </a:buClr>
            </a:pPr>
            <a:r>
              <a:rPr lang="en-US" sz="2800" dirty="0">
                <a:latin typeface="Times New Roman" pitchFamily="18" charset="0"/>
                <a:cs typeface="Times New Roman" pitchFamily="18" charset="0"/>
              </a:rPr>
              <a:t>For emergency access</a:t>
            </a:r>
          </a:p>
          <a:p>
            <a:pPr>
              <a:spcBef>
                <a:spcPct val="30000"/>
              </a:spcBef>
              <a:buClr>
                <a:schemeClr val="tx1"/>
              </a:buClr>
            </a:pPr>
            <a:r>
              <a:rPr lang="en-US" sz="2800" dirty="0">
                <a:latin typeface="Times New Roman" pitchFamily="18" charset="0"/>
                <a:cs typeface="Times New Roman" pitchFamily="18" charset="0"/>
              </a:rPr>
              <a:t>May be used for IV fluids and/or medications</a:t>
            </a:r>
          </a:p>
          <a:p>
            <a:pPr>
              <a:spcBef>
                <a:spcPct val="30000"/>
              </a:spcBef>
              <a:buClr>
                <a:schemeClr val="tx1"/>
              </a:buClr>
            </a:pPr>
            <a:r>
              <a:rPr lang="en-US" sz="2800" dirty="0">
                <a:latin typeface="Times New Roman" pitchFamily="18" charset="0"/>
                <a:cs typeface="Times New Roman" pitchFamily="18" charset="0"/>
              </a:rPr>
              <a:t>Absence of bone marrow aspirate does not indicate misplacement</a:t>
            </a:r>
          </a:p>
          <a:p>
            <a:pPr algn="ctr">
              <a:spcBef>
                <a:spcPct val="30000"/>
              </a:spcBef>
              <a:buFontTx/>
              <a:buNone/>
            </a:pPr>
            <a:endParaRPr lang="en-US" sz="2400" dirty="0">
              <a:solidFill>
                <a:srgbClr val="FFFF00"/>
              </a:solidFill>
              <a:latin typeface="Times New Roman" pitchFamily="18" charset="0"/>
              <a:cs typeface="Times New Roman" pitchFamily="18" charset="0"/>
            </a:endParaRPr>
          </a:p>
        </p:txBody>
      </p:sp>
      <p:pic>
        <p:nvPicPr>
          <p:cNvPr id="4" name="Picture 6" descr="The image “http://www.lond.ambulance.freeuk.com/paed/io1.jpg” cannot be displayed, because it contains erro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4648200"/>
            <a:ext cx="3371850" cy="1931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The image “http://www.netsvic.org.au/nets/handbook/media/intraosseousNeedleInsertion_1.gif” cannot be displayed, because it contains erro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4431578"/>
            <a:ext cx="2619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The image “http://www.allmed.net/mngd/12/338931.jpeg” cannot be displayed, because it contains erro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172200" y="2057400"/>
            <a:ext cx="2069813" cy="1612613"/>
          </a:xfrm>
          <a:prstGeom prst="rect">
            <a:avLst/>
          </a:prstGeom>
          <a:noFill/>
        </p:spPr>
      </p:pic>
      <p:sp>
        <p:nvSpPr>
          <p:cNvPr id="8" name="Title 7"/>
          <p:cNvSpPr>
            <a:spLocks noGrp="1"/>
          </p:cNvSpPr>
          <p:nvPr>
            <p:ph type="title"/>
          </p:nvPr>
        </p:nvSpPr>
        <p:spPr/>
        <p:txBody>
          <a:bodyPr>
            <a:normAutofit fontScale="90000"/>
          </a:bodyPr>
          <a:lstStyle/>
          <a:p>
            <a:pPr algn="l"/>
            <a:r>
              <a:rPr lang="en-US" sz="4800" dirty="0" smtClean="0">
                <a:solidFill>
                  <a:srgbClr val="D5E1E7"/>
                </a:solidFill>
              </a:rPr>
              <a:t/>
            </a:r>
            <a:br>
              <a:rPr lang="en-US" sz="4800" dirty="0" smtClean="0">
                <a:solidFill>
                  <a:srgbClr val="D5E1E7"/>
                </a:solidFill>
              </a:rPr>
            </a:br>
            <a:r>
              <a:rPr lang="en-US" sz="4800" dirty="0">
                <a:solidFill>
                  <a:srgbClr val="D5E1E7"/>
                </a:solidFill>
              </a:rPr>
              <a:t/>
            </a:r>
            <a:br>
              <a:rPr lang="en-US" sz="4800" dirty="0">
                <a:solidFill>
                  <a:srgbClr val="D5E1E7"/>
                </a:solidFill>
              </a:rPr>
            </a:br>
            <a:r>
              <a:rPr lang="en-US" sz="4800" dirty="0" smtClean="0">
                <a:solidFill>
                  <a:srgbClr val="D5E1E7"/>
                </a:solidFill>
              </a:rPr>
              <a:t/>
            </a:r>
            <a:br>
              <a:rPr lang="en-US" sz="4800" dirty="0" smtClean="0">
                <a:solidFill>
                  <a:srgbClr val="D5E1E7"/>
                </a:solidFill>
              </a:rPr>
            </a:br>
            <a:r>
              <a:rPr lang="en-US" sz="4800" dirty="0" smtClean="0">
                <a:solidFill>
                  <a:srgbClr val="FFC000"/>
                </a:solidFill>
              </a:rPr>
              <a:t>Intraosseous Needle</a:t>
            </a:r>
            <a:endParaRPr lang="en-US" dirty="0">
              <a:solidFill>
                <a:srgbClr val="FFC000"/>
              </a:solidFill>
            </a:endParaRPr>
          </a:p>
        </p:txBody>
      </p:sp>
      <p:sp>
        <p:nvSpPr>
          <p:cNvPr id="7" name="Footer Placeholder 6"/>
          <p:cNvSpPr>
            <a:spLocks noGrp="1"/>
          </p:cNvSpPr>
          <p:nvPr>
            <p:ph type="ftr" sz="quarter" idx="11"/>
          </p:nvPr>
        </p:nvSpPr>
        <p:spPr/>
        <p:txBody>
          <a:bodyPr/>
          <a:lstStyle/>
          <a:p>
            <a:r>
              <a:rPr kumimoji="0" lang="en-US" smtClean="0"/>
              <a:t>CityWide ED Orientation,June 2015</a:t>
            </a:r>
            <a:endParaRPr kumimoji="0" lang="en-US"/>
          </a:p>
        </p:txBody>
      </p:sp>
    </p:spTree>
    <p:extLst>
      <p:ext uri="{BB962C8B-B14F-4D97-AF65-F5344CB8AC3E}">
        <p14:creationId xmlns:p14="http://schemas.microsoft.com/office/powerpoint/2010/main" val="36861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smtClean="0">
                <a:solidFill>
                  <a:srgbClr val="FFC000"/>
                </a:solidFill>
              </a:rPr>
              <a:t>Cardiac Arrhythmias</a:t>
            </a:r>
            <a:endParaRPr lang="en-US" sz="4800"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609600" y="1828800"/>
            <a:ext cx="3023585" cy="2246769"/>
          </a:xfrm>
          <a:prstGeom prst="rect">
            <a:avLst/>
          </a:prstGeom>
          <a:noFill/>
        </p:spPr>
        <p:txBody>
          <a:bodyPr wrap="none" rtlCol="0">
            <a:spAutoFit/>
          </a:bodyPr>
          <a:lstStyle/>
          <a:p>
            <a:r>
              <a:rPr lang="en-US" sz="2800" dirty="0" smtClean="0"/>
              <a:t>SVT</a:t>
            </a:r>
          </a:p>
          <a:p>
            <a:r>
              <a:rPr lang="en-US" sz="2800" dirty="0"/>
              <a:t/>
            </a:r>
            <a:br>
              <a:rPr lang="en-US" sz="2800" dirty="0"/>
            </a:br>
            <a:r>
              <a:rPr lang="en-US" sz="2800" dirty="0" smtClean="0"/>
              <a:t>Sinus tachycardia</a:t>
            </a:r>
          </a:p>
          <a:p>
            <a:endParaRPr lang="en-US" sz="2800" dirty="0"/>
          </a:p>
          <a:p>
            <a:r>
              <a:rPr lang="en-US" sz="2800" dirty="0" smtClean="0"/>
              <a:t>Bradycardia</a:t>
            </a:r>
            <a:endParaRPr lang="en-US" sz="28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514600"/>
            <a:ext cx="482917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968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smtClean="0">
                <a:solidFill>
                  <a:srgbClr val="FFC000"/>
                </a:solidFill>
              </a:rPr>
              <a:t>Tachycardia</a:t>
            </a:r>
            <a:endParaRPr lang="en-US" sz="7200" dirty="0">
              <a:solidFill>
                <a:srgbClr val="FFC000"/>
              </a:solidFill>
            </a:endParaRPr>
          </a:p>
        </p:txBody>
      </p:sp>
      <p:sp>
        <p:nvSpPr>
          <p:cNvPr id="5" name="Footer Placeholder 4"/>
          <p:cNvSpPr>
            <a:spLocks noGrp="1"/>
          </p:cNvSpPr>
          <p:nvPr>
            <p:ph type="ftr" sz="quarter" idx="11"/>
          </p:nvPr>
        </p:nvSpPr>
        <p:spPr/>
        <p:txBody>
          <a:bodyPr/>
          <a:lstStyle/>
          <a:p>
            <a:r>
              <a:rPr kumimoji="0" lang="en-US" smtClean="0"/>
              <a:t>CityWide ED Orientation,June 2015</a:t>
            </a:r>
            <a:endParaRPr kumimoji="0" lang="en-US"/>
          </a:p>
        </p:txBody>
      </p:sp>
      <p:sp>
        <p:nvSpPr>
          <p:cNvPr id="3" name="Content Placeholder 2"/>
          <p:cNvSpPr>
            <a:spLocks noGrp="1"/>
          </p:cNvSpPr>
          <p:nvPr>
            <p:ph sz="half" idx="4294967295"/>
          </p:nvPr>
        </p:nvSpPr>
        <p:spPr>
          <a:xfrm>
            <a:off x="762000" y="1600200"/>
            <a:ext cx="7696200" cy="4525962"/>
          </a:xfrm>
        </p:spPr>
        <p:txBody>
          <a:bodyPr>
            <a:normAutofit fontScale="92500" lnSpcReduction="10000"/>
          </a:bodyPr>
          <a:lstStyle/>
          <a:p>
            <a:pPr marL="0" indent="0">
              <a:buNone/>
            </a:pPr>
            <a:r>
              <a:rPr lang="en-US" sz="3500" b="1" dirty="0" smtClean="0">
                <a:solidFill>
                  <a:srgbClr val="FFC000"/>
                </a:solidFill>
                <a:latin typeface="Times New Roman" pitchFamily="18" charset="0"/>
                <a:cs typeface="Times New Roman" pitchFamily="18" charset="0"/>
              </a:rPr>
              <a:t>Sinus Tachycardia</a:t>
            </a:r>
          </a:p>
          <a:p>
            <a:pPr>
              <a:lnSpc>
                <a:spcPct val="150000"/>
              </a:lnSpc>
              <a:buFont typeface="Wingdings" pitchFamily="2" charset="2"/>
              <a:buChar char="Ø"/>
            </a:pPr>
            <a:r>
              <a:rPr lang="en-US" dirty="0" smtClean="0">
                <a:latin typeface="Times New Roman" pitchFamily="18" charset="0"/>
                <a:cs typeface="Times New Roman" pitchFamily="18" charset="0"/>
              </a:rPr>
              <a:t>HR </a:t>
            </a:r>
            <a:r>
              <a:rPr lang="en-US" dirty="0">
                <a:latin typeface="Times New Roman" pitchFamily="18" charset="0"/>
                <a:cs typeface="Times New Roman" pitchFamily="18" charset="0"/>
              </a:rPr>
              <a:t>&lt;220 </a:t>
            </a:r>
            <a:r>
              <a:rPr lang="en-US" dirty="0" smtClean="0">
                <a:latin typeface="Times New Roman" pitchFamily="18" charset="0"/>
                <a:cs typeface="Times New Roman" pitchFamily="18" charset="0"/>
              </a:rPr>
              <a:t>infants; HR </a:t>
            </a:r>
            <a:r>
              <a:rPr lang="en-US" dirty="0">
                <a:latin typeface="Times New Roman" pitchFamily="18" charset="0"/>
                <a:cs typeface="Times New Roman" pitchFamily="18" charset="0"/>
              </a:rPr>
              <a:t>&lt; 180 children</a:t>
            </a:r>
          </a:p>
          <a:p>
            <a:pPr>
              <a:lnSpc>
                <a:spcPct val="150000"/>
              </a:lnSpc>
              <a:buFont typeface="Wingdings" pitchFamily="2" charset="2"/>
              <a:buChar char="Ø"/>
            </a:pPr>
            <a:r>
              <a:rPr lang="en-US" dirty="0">
                <a:latin typeface="Times New Roman" pitchFamily="18" charset="0"/>
                <a:cs typeface="Times New Roman" pitchFamily="18" charset="0"/>
              </a:rPr>
              <a:t>Rate varies with </a:t>
            </a:r>
            <a:r>
              <a:rPr lang="en-US" dirty="0" smtClean="0">
                <a:latin typeface="Times New Roman" pitchFamily="18" charset="0"/>
                <a:cs typeface="Times New Roman" pitchFamily="18" charset="0"/>
              </a:rPr>
              <a:t>activity</a:t>
            </a:r>
            <a:r>
              <a:rPr lang="en-US" dirty="0">
                <a:latin typeface="Times New Roman" pitchFamily="18" charset="0"/>
                <a:cs typeface="Times New Roman" pitchFamily="18" charset="0"/>
              </a:rPr>
              <a:t>/ stimulation</a:t>
            </a:r>
          </a:p>
          <a:p>
            <a:pPr>
              <a:lnSpc>
                <a:spcPct val="150000"/>
              </a:lnSpc>
              <a:buFont typeface="Wingdings" pitchFamily="2" charset="2"/>
              <a:buChar char="Ø"/>
            </a:pPr>
            <a:r>
              <a:rPr lang="en-US" dirty="0">
                <a:latin typeface="Times New Roman" pitchFamily="18" charset="0"/>
                <a:cs typeface="Times New Roman" pitchFamily="18" charset="0"/>
              </a:rPr>
              <a:t>P waves visible</a:t>
            </a:r>
          </a:p>
          <a:p>
            <a:pPr>
              <a:lnSpc>
                <a:spcPct val="150000"/>
              </a:lnSpc>
              <a:buFont typeface="Wingdings" pitchFamily="2" charset="2"/>
              <a:buChar char="Ø"/>
            </a:pPr>
            <a:r>
              <a:rPr lang="en-US" dirty="0">
                <a:latin typeface="Times New Roman" pitchFamily="18" charset="0"/>
                <a:cs typeface="Times New Roman" pitchFamily="18" charset="0"/>
              </a:rPr>
              <a:t>Gradual onset</a:t>
            </a:r>
          </a:p>
          <a:p>
            <a:pPr>
              <a:lnSpc>
                <a:spcPct val="150000"/>
              </a:lnSpc>
              <a:buFont typeface="Wingdings" pitchFamily="2" charset="2"/>
              <a:buChar char="Ø"/>
            </a:pPr>
            <a:r>
              <a:rPr lang="en-US" dirty="0">
                <a:latin typeface="Times New Roman" pitchFamily="18" charset="0"/>
                <a:cs typeface="Times New Roman" pitchFamily="18" charset="0"/>
              </a:rPr>
              <a:t>History and exam </a:t>
            </a:r>
            <a:r>
              <a:rPr lang="en-US" dirty="0" smtClean="0">
                <a:latin typeface="Times New Roman" pitchFamily="18" charset="0"/>
                <a:cs typeface="Times New Roman" pitchFamily="18" charset="0"/>
              </a:rPr>
              <a:t>consistent </a:t>
            </a:r>
            <a:r>
              <a:rPr lang="en-US" dirty="0">
                <a:latin typeface="Times New Roman" pitchFamily="18" charset="0"/>
                <a:cs typeface="Times New Roman" pitchFamily="18" charset="0"/>
              </a:rPr>
              <a:t>with volume </a:t>
            </a:r>
          </a:p>
          <a:p>
            <a:pPr marL="0" indent="0">
              <a:lnSpc>
                <a:spcPct val="150000"/>
              </a:lnSpc>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loss</a:t>
            </a:r>
            <a:r>
              <a:rPr lang="en-US" dirty="0">
                <a:latin typeface="Times New Roman" pitchFamily="18" charset="0"/>
                <a:cs typeface="Times New Roman" pitchFamily="18" charset="0"/>
              </a:rPr>
              <a:t>, (blood, V&amp;D, fever)	</a:t>
            </a:r>
            <a:endParaRPr lang="en-US" dirty="0"/>
          </a:p>
        </p:txBody>
      </p:sp>
    </p:spTree>
    <p:extLst>
      <p:ext uri="{BB962C8B-B14F-4D97-AF65-F5344CB8AC3E}">
        <p14:creationId xmlns:p14="http://schemas.microsoft.com/office/powerpoint/2010/main" val="323021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smtClean="0">
                <a:solidFill>
                  <a:srgbClr val="FFC000"/>
                </a:solidFill>
              </a:rPr>
              <a:t>Tachycardia</a:t>
            </a:r>
            <a:endParaRPr lang="en-US" sz="7200"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Rectangle 3"/>
          <p:cNvSpPr/>
          <p:nvPr/>
        </p:nvSpPr>
        <p:spPr>
          <a:xfrm>
            <a:off x="533400" y="1371600"/>
            <a:ext cx="7924800" cy="5586145"/>
          </a:xfrm>
          <a:prstGeom prst="rect">
            <a:avLst/>
          </a:prstGeom>
        </p:spPr>
        <p:txBody>
          <a:bodyPr wrap="square">
            <a:spAutoFit/>
          </a:bodyPr>
          <a:lstStyle/>
          <a:p>
            <a:pPr marL="0" indent="0">
              <a:buNone/>
            </a:pPr>
            <a:r>
              <a:rPr lang="en-US" sz="3600" b="1" dirty="0">
                <a:solidFill>
                  <a:srgbClr val="FFC000"/>
                </a:solidFill>
              </a:rPr>
              <a:t>SVT</a:t>
            </a:r>
          </a:p>
          <a:p>
            <a:pPr marL="457200" indent="-457200">
              <a:lnSpc>
                <a:spcPct val="150000"/>
              </a:lnSpc>
              <a:buFont typeface="Wingdings" pitchFamily="2" charset="2"/>
              <a:buChar char="Ø"/>
            </a:pPr>
            <a:r>
              <a:rPr lang="en-US" sz="2800" dirty="0">
                <a:latin typeface="Times New Roman" pitchFamily="18" charset="0"/>
                <a:cs typeface="Times New Roman" pitchFamily="18" charset="0"/>
              </a:rPr>
              <a:t>HR &gt; 220 </a:t>
            </a:r>
            <a:r>
              <a:rPr lang="en-US" sz="2800" dirty="0" smtClean="0">
                <a:latin typeface="Times New Roman" pitchFamily="18" charset="0"/>
                <a:cs typeface="Times New Roman" pitchFamily="18" charset="0"/>
              </a:rPr>
              <a:t>infants; HR </a:t>
            </a:r>
            <a:r>
              <a:rPr lang="en-US" sz="2800" dirty="0">
                <a:latin typeface="Times New Roman" pitchFamily="18" charset="0"/>
                <a:cs typeface="Times New Roman" pitchFamily="18" charset="0"/>
              </a:rPr>
              <a:t>&gt; 180 children</a:t>
            </a:r>
          </a:p>
          <a:p>
            <a:pPr marL="457200" indent="-457200">
              <a:lnSpc>
                <a:spcPct val="150000"/>
              </a:lnSpc>
              <a:buFont typeface="Wingdings" pitchFamily="2" charset="2"/>
              <a:buChar char="Ø"/>
            </a:pPr>
            <a:r>
              <a:rPr lang="en-US" sz="2800" dirty="0">
                <a:latin typeface="Times New Roman" pitchFamily="18" charset="0"/>
                <a:cs typeface="Times New Roman" pitchFamily="18" charset="0"/>
              </a:rPr>
              <a:t>No beat to beat variability …</a:t>
            </a:r>
          </a:p>
          <a:p>
            <a:pPr marL="457200" indent="-457200">
              <a:lnSpc>
                <a:spcPct val="150000"/>
              </a:lnSpc>
              <a:buFont typeface="Wingdings" pitchFamily="2" charset="2"/>
              <a:buChar char="Ø"/>
            </a:pPr>
            <a:r>
              <a:rPr lang="en-US" sz="2800" dirty="0">
                <a:latin typeface="Times New Roman" pitchFamily="18" charset="0"/>
                <a:cs typeface="Times New Roman" pitchFamily="18" charset="0"/>
              </a:rPr>
              <a:t>P waves indiscernible</a:t>
            </a:r>
          </a:p>
          <a:p>
            <a:pPr marL="457200" indent="-457200">
              <a:lnSpc>
                <a:spcPct val="150000"/>
              </a:lnSpc>
              <a:buFont typeface="Wingdings" pitchFamily="2" charset="2"/>
              <a:buChar char="Ø"/>
            </a:pPr>
            <a:r>
              <a:rPr lang="en-US" sz="2800" dirty="0">
                <a:latin typeface="Times New Roman" pitchFamily="18" charset="0"/>
                <a:cs typeface="Times New Roman" pitchFamily="18" charset="0"/>
              </a:rPr>
              <a:t>Abrupt onset</a:t>
            </a:r>
          </a:p>
          <a:p>
            <a:pPr marL="457200" indent="-457200">
              <a:lnSpc>
                <a:spcPct val="150000"/>
              </a:lnSpc>
              <a:buFont typeface="Wingdings" pitchFamily="2" charset="2"/>
              <a:buChar char="Ø"/>
            </a:pPr>
            <a:r>
              <a:rPr lang="en-US" sz="2800" dirty="0">
                <a:latin typeface="Times New Roman" pitchFamily="18" charset="0"/>
                <a:cs typeface="Times New Roman" pitchFamily="18" charset="0"/>
              </a:rPr>
              <a:t>History non specific, </a:t>
            </a:r>
          </a:p>
          <a:p>
            <a:pPr marL="457200" indent="-457200">
              <a:lnSpc>
                <a:spcPct val="150000"/>
              </a:lnSpc>
              <a:buFont typeface="Wingdings" pitchFamily="2" charset="2"/>
              <a:buChar char="Ø"/>
            </a:pPr>
            <a:r>
              <a:rPr lang="en-US" sz="2800" dirty="0">
                <a:latin typeface="Times New Roman" pitchFamily="18" charset="0"/>
                <a:cs typeface="Times New Roman" pitchFamily="18" charset="0"/>
              </a:rPr>
              <a:t>S&amp;S of poor perfusion, decreased peripheral pulses , prolonged cap refill</a:t>
            </a:r>
            <a:r>
              <a:rPr lang="en-US" dirty="0">
                <a:latin typeface="Times New Roman" pitchFamily="18" charset="0"/>
                <a:cs typeface="Times New Roman" pitchFamily="18" charset="0"/>
              </a:rPr>
              <a:t>, </a:t>
            </a:r>
            <a:endParaRPr lang="en-US" b="1" dirty="0">
              <a:solidFill>
                <a:srgbClr val="FFC000"/>
              </a:solidFill>
            </a:endParaRPr>
          </a:p>
          <a:p>
            <a:pPr marL="0" indent="0">
              <a:lnSpc>
                <a:spcPct val="150000"/>
              </a:lnSpc>
              <a:buNone/>
            </a:pPr>
            <a:endParaRPr lang="en-US" b="1" dirty="0">
              <a:solidFill>
                <a:srgbClr val="FFC000"/>
              </a:solidFill>
            </a:endParaRPr>
          </a:p>
        </p:txBody>
      </p:sp>
    </p:spTree>
    <p:extLst>
      <p:ext uri="{BB962C8B-B14F-4D97-AF65-F5344CB8AC3E}">
        <p14:creationId xmlns:p14="http://schemas.microsoft.com/office/powerpoint/2010/main" val="382440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5400" dirty="0" smtClean="0">
                <a:solidFill>
                  <a:srgbClr val="FFC000"/>
                </a:solidFill>
              </a:rPr>
              <a:t>Bradycardia</a:t>
            </a:r>
            <a:endParaRPr lang="en-US" sz="5400"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443858" y="2072326"/>
            <a:ext cx="8319141" cy="3908762"/>
          </a:xfrm>
          <a:prstGeom prst="rect">
            <a:avLst/>
          </a:prstGeom>
          <a:noFill/>
        </p:spPr>
        <p:txBody>
          <a:bodyPr wrap="square" rtlCol="0">
            <a:spAutoFit/>
          </a:bodyPr>
          <a:lstStyle/>
          <a:p>
            <a:pPr marL="285750" indent="-285750">
              <a:buFont typeface="Wingdings" pitchFamily="2" charset="2"/>
              <a:buChar char="Ø"/>
            </a:pPr>
            <a:r>
              <a:rPr lang="en-US" sz="4000" dirty="0" smtClean="0"/>
              <a:t>Ominous rhythm in children</a:t>
            </a:r>
          </a:p>
          <a:p>
            <a:pPr marL="285750" indent="-285750">
              <a:buFont typeface="Wingdings" pitchFamily="2" charset="2"/>
              <a:buChar char="Ø"/>
            </a:pPr>
            <a:r>
              <a:rPr lang="en-US" sz="4000" dirty="0" smtClean="0"/>
              <a:t>Start compressions if HR&lt;60</a:t>
            </a:r>
          </a:p>
          <a:p>
            <a:pPr marL="285750" indent="-285750">
              <a:buFont typeface="Wingdings" pitchFamily="2" charset="2"/>
              <a:buChar char="Ø"/>
            </a:pPr>
            <a:r>
              <a:rPr lang="en-US" sz="4000" dirty="0" smtClean="0"/>
              <a:t>Often related to hypoxia</a:t>
            </a:r>
          </a:p>
          <a:p>
            <a:endParaRPr lang="en-US" sz="4000" dirty="0"/>
          </a:p>
          <a:p>
            <a:r>
              <a:rPr lang="en-US" sz="4400" b="1" dirty="0" smtClean="0">
                <a:solidFill>
                  <a:srgbClr val="FFC000"/>
                </a:solidFill>
              </a:rPr>
              <a:t>Follow PALS/NRP algorithm </a:t>
            </a:r>
          </a:p>
          <a:p>
            <a:pPr algn="ctr"/>
            <a:r>
              <a:rPr lang="en-US" sz="4400" b="1" dirty="0" smtClean="0">
                <a:solidFill>
                  <a:srgbClr val="FFC000"/>
                </a:solidFill>
              </a:rPr>
              <a:t>in </a:t>
            </a:r>
            <a:r>
              <a:rPr lang="en-US" sz="4400" b="1" dirty="0" err="1" smtClean="0">
                <a:solidFill>
                  <a:srgbClr val="FFC000"/>
                </a:solidFill>
              </a:rPr>
              <a:t>resus</a:t>
            </a:r>
            <a:r>
              <a:rPr lang="en-US" sz="4400" b="1" dirty="0" smtClean="0">
                <a:solidFill>
                  <a:srgbClr val="FFC000"/>
                </a:solidFill>
              </a:rPr>
              <a:t>. room</a:t>
            </a:r>
          </a:p>
        </p:txBody>
      </p:sp>
    </p:spTree>
    <p:extLst>
      <p:ext uri="{BB962C8B-B14F-4D97-AF65-F5344CB8AC3E}">
        <p14:creationId xmlns:p14="http://schemas.microsoft.com/office/powerpoint/2010/main" val="393269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FFC000"/>
                </a:solidFill>
              </a:rPr>
              <a:t>What is Unique About Kids?</a:t>
            </a:r>
            <a:endParaRPr lang="en-US" dirty="0">
              <a:solidFill>
                <a:srgbClr val="FFC000"/>
              </a:solidFill>
            </a:endParaRPr>
          </a:p>
        </p:txBody>
      </p:sp>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sp>
        <p:nvSpPr>
          <p:cNvPr id="3" name="Rectangle 2"/>
          <p:cNvSpPr/>
          <p:nvPr/>
        </p:nvSpPr>
        <p:spPr>
          <a:xfrm>
            <a:off x="304800" y="1859340"/>
            <a:ext cx="8305800" cy="3970318"/>
          </a:xfrm>
          <a:prstGeom prst="rect">
            <a:avLst/>
          </a:prstGeom>
        </p:spPr>
        <p:txBody>
          <a:bodyPr wrap="square">
            <a:spAutoFit/>
          </a:bodyPr>
          <a:lstStyle/>
          <a:p>
            <a:pPr marL="0" indent="0">
              <a:buNone/>
            </a:pPr>
            <a:r>
              <a:rPr lang="en-US" sz="2800" b="1" u="sng" dirty="0">
                <a:latin typeface="Times New Roman" pitchFamily="18" charset="0"/>
                <a:cs typeface="Times New Roman" pitchFamily="18" charset="0"/>
              </a:rPr>
              <a:t>Immature blood brain barrier</a:t>
            </a:r>
            <a:r>
              <a:rPr lang="en-US" sz="2800" b="1" dirty="0">
                <a:latin typeface="Times New Roman" pitchFamily="18" charset="0"/>
                <a:cs typeface="Times New Roman" pitchFamily="18" charset="0"/>
              </a:rPr>
              <a:t>- </a:t>
            </a:r>
            <a:r>
              <a:rPr lang="en-US" sz="2800" dirty="0">
                <a:latin typeface="Times New Roman" pitchFamily="18" charset="0"/>
                <a:cs typeface="Times New Roman" pitchFamily="18" charset="0"/>
              </a:rPr>
              <a:t>Children have immature blood-brain barriers and enhanced central nervous system (CNS) receptivity</a:t>
            </a:r>
          </a:p>
          <a:p>
            <a:pPr marL="0" indent="0">
              <a:buNone/>
            </a:pPr>
            <a:r>
              <a:rPr lang="en-US" sz="2800" dirty="0">
                <a:latin typeface="Times New Roman" pitchFamily="18" charset="0"/>
                <a:cs typeface="Times New Roman" pitchFamily="18" charset="0"/>
              </a:rPr>
              <a:t/>
            </a:r>
            <a:br>
              <a:rPr lang="en-US" sz="2800" dirty="0">
                <a:latin typeface="Times New Roman" pitchFamily="18" charset="0"/>
                <a:cs typeface="Times New Roman" pitchFamily="18" charset="0"/>
              </a:rPr>
            </a:br>
            <a:r>
              <a:rPr lang="en-US" sz="2800" b="1" u="sng" dirty="0">
                <a:latin typeface="Times New Roman" pitchFamily="18" charset="0"/>
                <a:cs typeface="Times New Roman" pitchFamily="18" charset="0"/>
              </a:rPr>
              <a:t>Higher metabolic rate- </a:t>
            </a:r>
            <a:r>
              <a:rPr lang="en-US" sz="2800" dirty="0">
                <a:latin typeface="Times New Roman" pitchFamily="18" charset="0"/>
                <a:cs typeface="Times New Roman" pitchFamily="18" charset="0"/>
              </a:rPr>
              <a:t>More susceptible to toxins and contaminants in food/water; greater risk for </a:t>
            </a:r>
            <a:r>
              <a:rPr lang="en-US" sz="2800" b="1" i="1" dirty="0">
                <a:latin typeface="Times New Roman" pitchFamily="18" charset="0"/>
                <a:cs typeface="Times New Roman" pitchFamily="18" charset="0"/>
              </a:rPr>
              <a:t>increased loss of water </a:t>
            </a:r>
            <a:r>
              <a:rPr lang="en-US" sz="2800" b="1" dirty="0">
                <a:latin typeface="Times New Roman" pitchFamily="18" charset="0"/>
                <a:cs typeface="Times New Roman" pitchFamily="18" charset="0"/>
              </a:rPr>
              <a:t>(dehydration) </a:t>
            </a:r>
            <a:r>
              <a:rPr lang="en-US" sz="2800" dirty="0">
                <a:latin typeface="Times New Roman" pitchFamily="18" charset="0"/>
                <a:cs typeface="Times New Roman" pitchFamily="18" charset="0"/>
              </a:rPr>
              <a:t>when ill or stressed. </a:t>
            </a:r>
          </a:p>
          <a:p>
            <a:pPr marL="0" indent="0">
              <a:buNone/>
            </a:pPr>
            <a:endParaRPr lang="en-US" sz="2800" dirty="0">
              <a:latin typeface="Times New Roman" pitchFamily="18" charset="0"/>
              <a:cs typeface="Times New Roman" pitchFamily="18" charset="0"/>
            </a:endParaRPr>
          </a:p>
          <a:p>
            <a:pPr marL="0" indent="0">
              <a:buNone/>
            </a:pPr>
            <a:r>
              <a:rPr lang="en-US" sz="2800" b="1" u="sng" dirty="0">
                <a:latin typeface="Times New Roman" pitchFamily="18" charset="0"/>
                <a:cs typeface="Times New Roman" pitchFamily="18" charset="0"/>
              </a:rPr>
              <a:t>Immature immune systems</a:t>
            </a:r>
            <a:r>
              <a:rPr lang="en-US" sz="2800" b="1" dirty="0">
                <a:latin typeface="Times New Roman" pitchFamily="18" charset="0"/>
                <a:cs typeface="Times New Roman" pitchFamily="18" charset="0"/>
              </a:rPr>
              <a:t>- </a:t>
            </a:r>
            <a:r>
              <a:rPr lang="en-US" sz="2800" dirty="0">
                <a:latin typeface="Times New Roman" pitchFamily="18" charset="0"/>
                <a:cs typeface="Times New Roman" pitchFamily="18" charset="0"/>
              </a:rPr>
              <a:t>Greater risk of infection</a:t>
            </a:r>
          </a:p>
        </p:txBody>
      </p:sp>
    </p:spTree>
    <p:extLst>
      <p:ext uri="{BB962C8B-B14F-4D97-AF65-F5344CB8AC3E}">
        <p14:creationId xmlns:p14="http://schemas.microsoft.com/office/powerpoint/2010/main" val="189893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solidFill>
                  <a:srgbClr val="FFC000"/>
                </a:solidFill>
                <a:latin typeface="Times New Roman" pitchFamily="18" charset="0"/>
                <a:cs typeface="Times New Roman" pitchFamily="18" charset="0"/>
              </a:rPr>
              <a:t>Neurological Assessment</a:t>
            </a:r>
            <a:endParaRPr lang="en-US" sz="5400" dirty="0">
              <a:solidFill>
                <a:srgbClr val="FFC000"/>
              </a:solidFill>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a:bodyPr>
          <a:lstStyle/>
          <a:p>
            <a:r>
              <a:rPr lang="en-US" sz="2800" dirty="0" smtClean="0">
                <a:latin typeface="+mj-lt"/>
              </a:rPr>
              <a:t>of the pediatric patient</a:t>
            </a:r>
            <a:endParaRPr lang="en-US" sz="2800" dirty="0">
              <a:latin typeface="+mj-lt"/>
            </a:endParaRPr>
          </a:p>
        </p:txBody>
      </p:sp>
      <p:sp>
        <p:nvSpPr>
          <p:cNvPr id="4" name="Footer Placeholder 3"/>
          <p:cNvSpPr>
            <a:spLocks noGrp="1"/>
          </p:cNvSpPr>
          <p:nvPr>
            <p:ph type="ftr" sz="quarter" idx="12"/>
          </p:nvPr>
        </p:nvSpPr>
        <p:spPr/>
        <p:txBody>
          <a:bodyPr/>
          <a:lstStyle/>
          <a:p>
            <a:r>
              <a:rPr kumimoji="0" lang="en-US" smtClean="0"/>
              <a:t>CityWide ED Orientation,June 2015</a:t>
            </a:r>
            <a:endParaRPr kumimoji="0" 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038600"/>
            <a:ext cx="2486025" cy="18383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593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557643"/>
            <a:ext cx="6602641" cy="769441"/>
          </a:xfrm>
          <a:prstGeom prst="rect">
            <a:avLst/>
          </a:prstGeom>
        </p:spPr>
        <p:txBody>
          <a:bodyPr wrap="none">
            <a:spAutoFit/>
          </a:bodyPr>
          <a:lstStyle/>
          <a:p>
            <a:r>
              <a:rPr lang="en-US" sz="4400" dirty="0">
                <a:solidFill>
                  <a:srgbClr val="FFC000"/>
                </a:solidFill>
                <a:latin typeface="+mj-lt"/>
              </a:rPr>
              <a:t>“D” Disability and Neuro</a:t>
            </a:r>
          </a:p>
        </p:txBody>
      </p:sp>
      <p:sp>
        <p:nvSpPr>
          <p:cNvPr id="3" name="Rectangle 2"/>
          <p:cNvSpPr/>
          <p:nvPr/>
        </p:nvSpPr>
        <p:spPr>
          <a:xfrm>
            <a:off x="457200" y="1620982"/>
            <a:ext cx="4572000" cy="3970318"/>
          </a:xfrm>
          <a:prstGeom prst="rect">
            <a:avLst/>
          </a:prstGeom>
        </p:spPr>
        <p:txBody>
          <a:bodyPr>
            <a:spAutoFit/>
          </a:bodyPr>
          <a:lstStyle/>
          <a:p>
            <a:pPr eaLnBrk="1" hangingPunct="1"/>
            <a:r>
              <a:rPr lang="en-US" sz="2800" dirty="0">
                <a:solidFill>
                  <a:srgbClr val="D5E1E7"/>
                </a:solidFill>
                <a:latin typeface="Times New Roman" pitchFamily="18" charset="0"/>
                <a:cs typeface="Times New Roman" pitchFamily="18" charset="0"/>
              </a:rPr>
              <a:t>Large head to body </a:t>
            </a:r>
            <a:r>
              <a:rPr lang="en-US" sz="2800" dirty="0" smtClean="0">
                <a:solidFill>
                  <a:srgbClr val="D5E1E7"/>
                </a:solidFill>
                <a:latin typeface="Times New Roman" pitchFamily="18" charset="0"/>
                <a:cs typeface="Times New Roman" pitchFamily="18" charset="0"/>
              </a:rPr>
              <a:t>ratio</a:t>
            </a:r>
          </a:p>
          <a:p>
            <a:pPr eaLnBrk="1" hangingPunct="1"/>
            <a:endParaRPr lang="en-US" sz="2800" dirty="0" smtClean="0">
              <a:solidFill>
                <a:srgbClr val="D5E1E7"/>
              </a:solidFill>
              <a:latin typeface="Times New Roman" pitchFamily="18" charset="0"/>
              <a:cs typeface="Times New Roman" pitchFamily="18" charset="0"/>
            </a:endParaRPr>
          </a:p>
          <a:p>
            <a:pPr eaLnBrk="1" hangingPunct="1"/>
            <a:r>
              <a:rPr lang="en-US" sz="2800" dirty="0" smtClean="0">
                <a:solidFill>
                  <a:srgbClr val="D5E1E7"/>
                </a:solidFill>
                <a:latin typeface="Times New Roman" pitchFamily="18" charset="0"/>
                <a:cs typeface="Times New Roman" pitchFamily="18" charset="0"/>
              </a:rPr>
              <a:t>Anterior fontanels </a:t>
            </a:r>
          </a:p>
          <a:p>
            <a:pPr marL="285750" indent="-285750" eaLnBrk="1" hangingPunct="1">
              <a:buFont typeface="Arial" pitchFamily="34" charset="0"/>
              <a:buChar char="•"/>
            </a:pPr>
            <a:r>
              <a:rPr lang="en-US" sz="2800" dirty="0" smtClean="0">
                <a:solidFill>
                  <a:srgbClr val="D5E1E7"/>
                </a:solidFill>
                <a:latin typeface="Times New Roman" pitchFamily="18" charset="0"/>
                <a:cs typeface="Times New Roman" pitchFamily="18" charset="0"/>
              </a:rPr>
              <a:t>closes </a:t>
            </a:r>
            <a:r>
              <a:rPr lang="en-US" sz="2800" dirty="0">
                <a:solidFill>
                  <a:srgbClr val="D5E1E7"/>
                </a:solidFill>
                <a:latin typeface="Times New Roman" pitchFamily="18" charset="0"/>
                <a:cs typeface="Times New Roman" pitchFamily="18" charset="0"/>
              </a:rPr>
              <a:t>18-24 </a:t>
            </a:r>
            <a:r>
              <a:rPr lang="en-US" sz="2800" dirty="0" smtClean="0">
                <a:solidFill>
                  <a:srgbClr val="D5E1E7"/>
                </a:solidFill>
                <a:latin typeface="Times New Roman" pitchFamily="18" charset="0"/>
                <a:cs typeface="Times New Roman" pitchFamily="18" charset="0"/>
              </a:rPr>
              <a:t>mos.</a:t>
            </a:r>
          </a:p>
          <a:p>
            <a:pPr marL="285750" indent="-285750" eaLnBrk="1" hangingPunct="1">
              <a:buFont typeface="Arial" pitchFamily="34" charset="0"/>
              <a:buChar char="•"/>
            </a:pPr>
            <a:endParaRPr lang="en-US" sz="2800" dirty="0">
              <a:solidFill>
                <a:srgbClr val="D5E1E7"/>
              </a:solidFill>
              <a:latin typeface="Times New Roman" pitchFamily="18" charset="0"/>
              <a:cs typeface="Times New Roman" pitchFamily="18" charset="0"/>
            </a:endParaRPr>
          </a:p>
          <a:p>
            <a:pPr eaLnBrk="1" hangingPunct="1"/>
            <a:r>
              <a:rPr lang="en-US" sz="2800" dirty="0">
                <a:solidFill>
                  <a:srgbClr val="D5E1E7"/>
                </a:solidFill>
                <a:latin typeface="Times New Roman" pitchFamily="18" charset="0"/>
                <a:cs typeface="Times New Roman" pitchFamily="18" charset="0"/>
              </a:rPr>
              <a:t>Posterior </a:t>
            </a:r>
            <a:r>
              <a:rPr lang="en-US" sz="2800" dirty="0" smtClean="0">
                <a:solidFill>
                  <a:srgbClr val="D5E1E7"/>
                </a:solidFill>
                <a:latin typeface="Times New Roman" pitchFamily="18" charset="0"/>
                <a:cs typeface="Times New Roman" pitchFamily="18" charset="0"/>
              </a:rPr>
              <a:t>fontanels </a:t>
            </a:r>
          </a:p>
          <a:p>
            <a:pPr marL="285750" indent="-285750" eaLnBrk="1" hangingPunct="1">
              <a:buFont typeface="Arial" pitchFamily="34" charset="0"/>
              <a:buChar char="•"/>
            </a:pPr>
            <a:r>
              <a:rPr lang="en-US" sz="2800" dirty="0" smtClean="0">
                <a:solidFill>
                  <a:srgbClr val="D5E1E7"/>
                </a:solidFill>
                <a:latin typeface="Times New Roman" pitchFamily="18" charset="0"/>
                <a:cs typeface="Times New Roman" pitchFamily="18" charset="0"/>
              </a:rPr>
              <a:t>closes ~</a:t>
            </a:r>
            <a:r>
              <a:rPr lang="en-US" sz="2800" dirty="0">
                <a:solidFill>
                  <a:srgbClr val="D5E1E7"/>
                </a:solidFill>
                <a:latin typeface="Times New Roman" pitchFamily="18" charset="0"/>
                <a:cs typeface="Times New Roman" pitchFamily="18" charset="0"/>
              </a:rPr>
              <a:t>6 </a:t>
            </a:r>
            <a:r>
              <a:rPr lang="en-US" sz="2800" dirty="0" smtClean="0">
                <a:solidFill>
                  <a:srgbClr val="D5E1E7"/>
                </a:solidFill>
                <a:latin typeface="Times New Roman" pitchFamily="18" charset="0"/>
                <a:cs typeface="Times New Roman" pitchFamily="18" charset="0"/>
              </a:rPr>
              <a:t>weeks</a:t>
            </a:r>
          </a:p>
          <a:p>
            <a:pPr marL="285750" indent="-285750" eaLnBrk="1" hangingPunct="1">
              <a:buFont typeface="Arial" pitchFamily="34" charset="0"/>
              <a:buChar char="•"/>
            </a:pPr>
            <a:endParaRPr lang="en-US" sz="2800" dirty="0">
              <a:solidFill>
                <a:srgbClr val="D5E1E7"/>
              </a:solidFill>
              <a:latin typeface="Times New Roman" pitchFamily="18" charset="0"/>
              <a:cs typeface="Times New Roman" pitchFamily="18" charset="0"/>
            </a:endParaRPr>
          </a:p>
          <a:p>
            <a:pPr eaLnBrk="1" hangingPunct="1"/>
            <a:r>
              <a:rPr lang="en-US" sz="2800" dirty="0">
                <a:solidFill>
                  <a:srgbClr val="D5E1E7"/>
                </a:solidFill>
                <a:latin typeface="Times New Roman" pitchFamily="18" charset="0"/>
                <a:cs typeface="Times New Roman" pitchFamily="18" charset="0"/>
              </a:rPr>
              <a:t>Primitive reflexes</a:t>
            </a:r>
          </a:p>
        </p:txBody>
      </p:sp>
      <p:pic>
        <p:nvPicPr>
          <p:cNvPr id="13314" name="Picture 2" descr="http://www.mayoclinic.com/images/image_popup/r7_cranialsutur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653" y="1752600"/>
            <a:ext cx="3810000" cy="415290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kumimoji="0" lang="en-US" smtClean="0"/>
              <a:t>CityWide ED Orientation,June 2015</a:t>
            </a:r>
            <a:endParaRPr kumimoji="0" lang="en-US"/>
          </a:p>
        </p:txBody>
      </p:sp>
    </p:spTree>
    <p:extLst>
      <p:ext uri="{BB962C8B-B14F-4D97-AF65-F5344CB8AC3E}">
        <p14:creationId xmlns:p14="http://schemas.microsoft.com/office/powerpoint/2010/main" val="310566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solidFill>
                  <a:srgbClr val="FFC000"/>
                </a:solidFill>
              </a:rPr>
              <a:t>Neurological Scales</a:t>
            </a:r>
            <a:endParaRPr lang="en-US" dirty="0">
              <a:solidFill>
                <a:srgbClr val="FFC000"/>
              </a:solidFill>
            </a:endParaRPr>
          </a:p>
        </p:txBody>
      </p:sp>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sp>
        <p:nvSpPr>
          <p:cNvPr id="3" name="Rectangle 2"/>
          <p:cNvSpPr/>
          <p:nvPr/>
        </p:nvSpPr>
        <p:spPr>
          <a:xfrm>
            <a:off x="609600" y="1905000"/>
            <a:ext cx="8001000" cy="4031873"/>
          </a:xfrm>
          <a:prstGeom prst="rect">
            <a:avLst/>
          </a:prstGeom>
        </p:spPr>
        <p:txBody>
          <a:bodyPr wrap="square">
            <a:spAutoFit/>
          </a:bodyPr>
          <a:lstStyle/>
          <a:p>
            <a:r>
              <a:rPr lang="en-US" sz="3200" dirty="0" smtClean="0"/>
              <a:t>AVPU</a:t>
            </a:r>
            <a:endParaRPr lang="en-US" sz="3200" dirty="0"/>
          </a:p>
          <a:p>
            <a:endParaRPr lang="en-US" sz="3200" dirty="0"/>
          </a:p>
          <a:p>
            <a:r>
              <a:rPr lang="en-US" sz="3200" dirty="0"/>
              <a:t>GCS- Paediatric</a:t>
            </a:r>
          </a:p>
          <a:p>
            <a:endParaRPr lang="en-US" sz="3200" dirty="0"/>
          </a:p>
          <a:p>
            <a:r>
              <a:rPr lang="en-US" sz="3200" dirty="0"/>
              <a:t>Consider developmental </a:t>
            </a:r>
            <a:r>
              <a:rPr lang="en-US" sz="3200" dirty="0" smtClean="0"/>
              <a:t>age</a:t>
            </a:r>
          </a:p>
          <a:p>
            <a:endParaRPr lang="en-US" sz="3200" dirty="0" smtClean="0"/>
          </a:p>
          <a:p>
            <a:endParaRPr lang="en-US" sz="3200" dirty="0"/>
          </a:p>
          <a:p>
            <a:r>
              <a:rPr lang="en-US" sz="3200" dirty="0" smtClean="0"/>
              <a:t>Finger pick when indicated</a:t>
            </a:r>
            <a:endParaRPr lang="en-US" sz="3200" dirty="0"/>
          </a:p>
        </p:txBody>
      </p:sp>
    </p:spTree>
    <p:extLst>
      <p:ext uri="{BB962C8B-B14F-4D97-AF65-F5344CB8AC3E}">
        <p14:creationId xmlns:p14="http://schemas.microsoft.com/office/powerpoint/2010/main" val="157911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5400" dirty="0" smtClean="0">
                <a:solidFill>
                  <a:srgbClr val="FFC000"/>
                </a:solidFill>
              </a:rPr>
              <a:t>Altered LOC</a:t>
            </a:r>
            <a:endParaRPr lang="en-US" sz="5400"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dirty="0"/>
          </a:p>
        </p:txBody>
      </p:sp>
      <p:sp>
        <p:nvSpPr>
          <p:cNvPr id="5" name="TextBox 4"/>
          <p:cNvSpPr txBox="1"/>
          <p:nvPr/>
        </p:nvSpPr>
        <p:spPr>
          <a:xfrm>
            <a:off x="609600" y="1371600"/>
            <a:ext cx="4987263" cy="4616648"/>
          </a:xfrm>
          <a:prstGeom prst="rect">
            <a:avLst/>
          </a:prstGeom>
          <a:noFill/>
        </p:spPr>
        <p:txBody>
          <a:bodyPr wrap="none" rtlCol="0">
            <a:spAutoFit/>
          </a:bodyPr>
          <a:lstStyle/>
          <a:p>
            <a:pPr marL="457200" indent="-457200">
              <a:lnSpc>
                <a:spcPct val="150000"/>
              </a:lnSpc>
              <a:buFont typeface="Wingdings" pitchFamily="2" charset="2"/>
              <a:buChar char="Ø"/>
            </a:pPr>
            <a:r>
              <a:rPr lang="en-US" sz="2800" dirty="0"/>
              <a:t>P</a:t>
            </a:r>
            <a:r>
              <a:rPr lang="en-US" sz="2800" dirty="0" smtClean="0"/>
              <a:t>oor muscle tone</a:t>
            </a:r>
          </a:p>
          <a:p>
            <a:pPr marL="457200" indent="-457200">
              <a:lnSpc>
                <a:spcPct val="150000"/>
              </a:lnSpc>
              <a:buFont typeface="Wingdings" pitchFamily="2" charset="2"/>
              <a:buChar char="Ø"/>
            </a:pPr>
            <a:r>
              <a:rPr lang="en-US" sz="2800" dirty="0"/>
              <a:t>D</a:t>
            </a:r>
            <a:r>
              <a:rPr lang="en-US" sz="2800" dirty="0" smtClean="0"/>
              <a:t>ecreased responsiveness</a:t>
            </a:r>
          </a:p>
          <a:p>
            <a:pPr marL="457200" indent="-457200">
              <a:lnSpc>
                <a:spcPct val="150000"/>
              </a:lnSpc>
              <a:buFont typeface="Wingdings" pitchFamily="2" charset="2"/>
              <a:buChar char="Ø"/>
            </a:pPr>
            <a:r>
              <a:rPr lang="en-US" sz="2800" dirty="0"/>
              <a:t>I</a:t>
            </a:r>
            <a:r>
              <a:rPr lang="en-US" sz="2800" dirty="0" smtClean="0"/>
              <a:t>ncontinence</a:t>
            </a:r>
          </a:p>
          <a:p>
            <a:pPr marL="457200" indent="-457200">
              <a:lnSpc>
                <a:spcPct val="150000"/>
              </a:lnSpc>
              <a:buFont typeface="Wingdings" pitchFamily="2" charset="2"/>
              <a:buChar char="Ø"/>
            </a:pPr>
            <a:r>
              <a:rPr lang="en-US" sz="2800" dirty="0"/>
              <a:t>I</a:t>
            </a:r>
            <a:r>
              <a:rPr lang="en-US" sz="2800" dirty="0" smtClean="0"/>
              <a:t>nability to protect airway</a:t>
            </a:r>
          </a:p>
          <a:p>
            <a:pPr marL="457200" indent="-457200">
              <a:lnSpc>
                <a:spcPct val="150000"/>
              </a:lnSpc>
              <a:buFont typeface="Wingdings" pitchFamily="2" charset="2"/>
              <a:buChar char="Ø"/>
            </a:pPr>
            <a:r>
              <a:rPr lang="en-US" sz="2800" dirty="0"/>
              <a:t>A</a:t>
            </a:r>
            <a:r>
              <a:rPr lang="en-US" sz="2800" dirty="0" smtClean="0"/>
              <a:t>ltered respiratory status</a:t>
            </a:r>
          </a:p>
          <a:p>
            <a:pPr marL="457200" indent="-457200">
              <a:lnSpc>
                <a:spcPct val="150000"/>
              </a:lnSpc>
              <a:buFont typeface="Wingdings" pitchFamily="2" charset="2"/>
              <a:buChar char="Ø"/>
            </a:pPr>
            <a:r>
              <a:rPr lang="en-US" sz="2800" dirty="0"/>
              <a:t>A</a:t>
            </a:r>
            <a:r>
              <a:rPr lang="en-US" sz="2800" dirty="0" smtClean="0"/>
              <a:t>ltered heart rate</a:t>
            </a:r>
          </a:p>
          <a:p>
            <a:pPr marL="457200" indent="-457200">
              <a:lnSpc>
                <a:spcPct val="150000"/>
              </a:lnSpc>
              <a:buFont typeface="Wingdings" pitchFamily="2" charset="2"/>
              <a:buChar char="Ø"/>
            </a:pPr>
            <a:r>
              <a:rPr lang="en-US" sz="2800" dirty="0"/>
              <a:t>H</a:t>
            </a:r>
            <a:r>
              <a:rPr lang="en-US" sz="2800" dirty="0" smtClean="0"/>
              <a:t>ypothermia, hyperthermia</a:t>
            </a:r>
            <a:endParaRPr lang="en-US" sz="2800" dirty="0"/>
          </a:p>
        </p:txBody>
      </p:sp>
      <p:sp>
        <p:nvSpPr>
          <p:cNvPr id="6" name="TextBox 5"/>
          <p:cNvSpPr txBox="1"/>
          <p:nvPr/>
        </p:nvSpPr>
        <p:spPr>
          <a:xfrm>
            <a:off x="1524000" y="5908419"/>
            <a:ext cx="4575355" cy="523220"/>
          </a:xfrm>
          <a:prstGeom prst="rect">
            <a:avLst/>
          </a:prstGeom>
          <a:noFill/>
        </p:spPr>
        <p:txBody>
          <a:bodyPr wrap="none" rtlCol="0">
            <a:spAutoFit/>
          </a:bodyPr>
          <a:lstStyle/>
          <a:p>
            <a:r>
              <a:rPr lang="en-US" sz="2800" i="1" dirty="0" smtClean="0">
                <a:solidFill>
                  <a:srgbClr val="FFC000"/>
                </a:solidFill>
              </a:rPr>
              <a:t>Treatment: A..B...C.. then D</a:t>
            </a:r>
            <a:endParaRPr lang="en-US" sz="2800" i="1" dirty="0">
              <a:solidFill>
                <a:srgbClr val="FFC000"/>
              </a:solidFill>
            </a:endParaRPr>
          </a:p>
        </p:txBody>
      </p:sp>
    </p:spTree>
    <p:extLst>
      <p:ext uri="{BB962C8B-B14F-4D97-AF65-F5344CB8AC3E}">
        <p14:creationId xmlns:p14="http://schemas.microsoft.com/office/powerpoint/2010/main" val="220637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7200" dirty="0" smtClean="0">
                <a:solidFill>
                  <a:srgbClr val="FFC000"/>
                </a:solidFill>
              </a:rPr>
              <a:t>Treatment</a:t>
            </a:r>
            <a:endParaRPr lang="en-US" sz="7200"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269449" y="1371600"/>
            <a:ext cx="7994496" cy="4708981"/>
          </a:xfrm>
          <a:prstGeom prst="rect">
            <a:avLst/>
          </a:prstGeom>
          <a:noFill/>
        </p:spPr>
        <p:txBody>
          <a:bodyPr wrap="none" rtlCol="0">
            <a:spAutoFit/>
          </a:bodyPr>
          <a:lstStyle/>
          <a:p>
            <a:pPr>
              <a:lnSpc>
                <a:spcPct val="150000"/>
              </a:lnSpc>
            </a:pPr>
            <a:r>
              <a:rPr lang="en-US" sz="3600" b="1" dirty="0" smtClean="0">
                <a:solidFill>
                  <a:srgbClr val="FFC000"/>
                </a:solidFill>
              </a:rPr>
              <a:t>A</a:t>
            </a:r>
            <a:r>
              <a:rPr lang="en-US" sz="2800" dirty="0" smtClean="0"/>
              <a:t>- ensure airway patency</a:t>
            </a:r>
          </a:p>
          <a:p>
            <a:pPr>
              <a:lnSpc>
                <a:spcPct val="150000"/>
              </a:lnSpc>
            </a:pPr>
            <a:r>
              <a:rPr lang="en-US" sz="3600" b="1" dirty="0" smtClean="0">
                <a:solidFill>
                  <a:srgbClr val="FFC000"/>
                </a:solidFill>
              </a:rPr>
              <a:t>B</a:t>
            </a:r>
            <a:r>
              <a:rPr lang="en-US" sz="2800" dirty="0" smtClean="0"/>
              <a:t> – ensure adequate ventilation/oxygenation</a:t>
            </a:r>
          </a:p>
          <a:p>
            <a:pPr>
              <a:lnSpc>
                <a:spcPct val="150000"/>
              </a:lnSpc>
            </a:pPr>
            <a:r>
              <a:rPr lang="en-US" sz="2800" dirty="0"/>
              <a:t> </a:t>
            </a:r>
            <a:r>
              <a:rPr lang="en-US" sz="2800" dirty="0" smtClean="0"/>
              <a:t>      by assessing patient</a:t>
            </a:r>
          </a:p>
          <a:p>
            <a:pPr>
              <a:lnSpc>
                <a:spcPct val="150000"/>
              </a:lnSpc>
            </a:pPr>
            <a:r>
              <a:rPr lang="en-US" sz="3600" b="1" dirty="0" smtClean="0">
                <a:solidFill>
                  <a:srgbClr val="FFC000"/>
                </a:solidFill>
              </a:rPr>
              <a:t>C</a:t>
            </a:r>
            <a:r>
              <a:rPr lang="en-US" sz="2800" dirty="0" smtClean="0"/>
              <a:t>- ensure adequate perfusion by assessing pt. </a:t>
            </a:r>
          </a:p>
          <a:p>
            <a:pPr>
              <a:lnSpc>
                <a:spcPct val="150000"/>
              </a:lnSpc>
            </a:pPr>
            <a:r>
              <a:rPr lang="en-US" sz="3200" b="1" dirty="0" smtClean="0">
                <a:solidFill>
                  <a:srgbClr val="FFC000"/>
                </a:solidFill>
              </a:rPr>
              <a:t>D</a:t>
            </a:r>
            <a:r>
              <a:rPr lang="en-US" sz="2800" dirty="0" smtClean="0"/>
              <a:t>- depending on presentation; monitor glucose</a:t>
            </a:r>
          </a:p>
          <a:p>
            <a:pPr>
              <a:lnSpc>
                <a:spcPct val="150000"/>
              </a:lnSpc>
            </a:pPr>
            <a:r>
              <a:rPr lang="en-US" sz="3200" b="1" dirty="0" smtClean="0">
                <a:solidFill>
                  <a:srgbClr val="FFC000"/>
                </a:solidFill>
              </a:rPr>
              <a:t>E</a:t>
            </a:r>
            <a:r>
              <a:rPr lang="en-US" sz="2800" dirty="0" smtClean="0"/>
              <a:t> – assess pt.; consider cervical spine protection</a:t>
            </a:r>
            <a:endParaRPr lang="en-US" sz="2800" dirty="0"/>
          </a:p>
        </p:txBody>
      </p:sp>
    </p:spTree>
    <p:extLst>
      <p:ext uri="{BB962C8B-B14F-4D97-AF65-F5344CB8AC3E}">
        <p14:creationId xmlns:p14="http://schemas.microsoft.com/office/powerpoint/2010/main" val="147694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Neurological Presentations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685800" y="1905000"/>
            <a:ext cx="2755883" cy="584775"/>
          </a:xfrm>
          <a:prstGeom prst="rect">
            <a:avLst/>
          </a:prstGeom>
          <a:noFill/>
        </p:spPr>
        <p:txBody>
          <a:bodyPr wrap="none" rtlCol="0">
            <a:spAutoFit/>
          </a:bodyPr>
          <a:lstStyle/>
          <a:p>
            <a:r>
              <a:rPr lang="en-US" sz="3200" b="1" dirty="0" smtClean="0"/>
              <a:t>Concussions</a:t>
            </a:r>
            <a:endParaRPr lang="en-US" sz="3200" b="1" dirty="0"/>
          </a:p>
        </p:txBody>
      </p:sp>
      <p:sp>
        <p:nvSpPr>
          <p:cNvPr id="5" name="TextBox 4"/>
          <p:cNvSpPr txBox="1"/>
          <p:nvPr/>
        </p:nvSpPr>
        <p:spPr>
          <a:xfrm>
            <a:off x="762000" y="3276600"/>
            <a:ext cx="1871025" cy="584775"/>
          </a:xfrm>
          <a:prstGeom prst="rect">
            <a:avLst/>
          </a:prstGeom>
          <a:noFill/>
        </p:spPr>
        <p:txBody>
          <a:bodyPr wrap="none" rtlCol="0">
            <a:spAutoFit/>
          </a:bodyPr>
          <a:lstStyle/>
          <a:p>
            <a:r>
              <a:rPr lang="en-US" sz="3200" b="1" dirty="0" smtClean="0"/>
              <a:t>Seizures</a:t>
            </a:r>
            <a:endParaRPr lang="en-US" sz="3200" b="1" dirty="0"/>
          </a:p>
        </p:txBody>
      </p:sp>
      <p:sp>
        <p:nvSpPr>
          <p:cNvPr id="6" name="TextBox 5"/>
          <p:cNvSpPr txBox="1"/>
          <p:nvPr/>
        </p:nvSpPr>
        <p:spPr>
          <a:xfrm>
            <a:off x="914400" y="4572000"/>
            <a:ext cx="3143809" cy="584775"/>
          </a:xfrm>
          <a:prstGeom prst="rect">
            <a:avLst/>
          </a:prstGeom>
          <a:noFill/>
        </p:spPr>
        <p:txBody>
          <a:bodyPr wrap="none" rtlCol="0">
            <a:spAutoFit/>
          </a:bodyPr>
          <a:lstStyle/>
          <a:p>
            <a:r>
              <a:rPr lang="en-US" sz="3200" b="1" dirty="0" smtClean="0"/>
              <a:t>Hydrocephalus</a:t>
            </a:r>
            <a:endParaRPr lang="en-US" sz="3200" b="1" dirty="0"/>
          </a:p>
        </p:txBody>
      </p:sp>
      <p:sp>
        <p:nvSpPr>
          <p:cNvPr id="7" name="TextBox 6"/>
          <p:cNvSpPr txBox="1"/>
          <p:nvPr/>
        </p:nvSpPr>
        <p:spPr>
          <a:xfrm>
            <a:off x="5562600" y="2428220"/>
            <a:ext cx="2119491" cy="584775"/>
          </a:xfrm>
          <a:prstGeom prst="rect">
            <a:avLst/>
          </a:prstGeom>
          <a:noFill/>
        </p:spPr>
        <p:txBody>
          <a:bodyPr wrap="none" rtlCol="0">
            <a:spAutoFit/>
          </a:bodyPr>
          <a:lstStyle/>
          <a:p>
            <a:r>
              <a:rPr lang="en-US" sz="3200" b="1" dirty="0" smtClean="0"/>
              <a:t>Headache</a:t>
            </a:r>
            <a:endParaRPr lang="en-US" sz="3200" b="1" dirty="0"/>
          </a:p>
        </p:txBody>
      </p:sp>
      <p:sp>
        <p:nvSpPr>
          <p:cNvPr id="8" name="TextBox 7"/>
          <p:cNvSpPr txBox="1"/>
          <p:nvPr/>
        </p:nvSpPr>
        <p:spPr>
          <a:xfrm>
            <a:off x="5105400" y="3657600"/>
            <a:ext cx="2209259" cy="584775"/>
          </a:xfrm>
          <a:prstGeom prst="rect">
            <a:avLst/>
          </a:prstGeom>
          <a:noFill/>
        </p:spPr>
        <p:txBody>
          <a:bodyPr wrap="none" rtlCol="0">
            <a:spAutoFit/>
          </a:bodyPr>
          <a:lstStyle/>
          <a:p>
            <a:r>
              <a:rPr lang="en-US" sz="3200" b="1" dirty="0" smtClean="0"/>
              <a:t>Meningitis</a:t>
            </a:r>
            <a:endParaRPr lang="en-US" sz="3200" b="1" dirty="0"/>
          </a:p>
        </p:txBody>
      </p:sp>
      <p:sp>
        <p:nvSpPr>
          <p:cNvPr id="9" name="TextBox 8"/>
          <p:cNvSpPr txBox="1"/>
          <p:nvPr/>
        </p:nvSpPr>
        <p:spPr>
          <a:xfrm>
            <a:off x="5562600" y="5095220"/>
            <a:ext cx="2757486" cy="584775"/>
          </a:xfrm>
          <a:prstGeom prst="rect">
            <a:avLst/>
          </a:prstGeom>
          <a:noFill/>
        </p:spPr>
        <p:txBody>
          <a:bodyPr wrap="none" rtlCol="0">
            <a:spAutoFit/>
          </a:bodyPr>
          <a:lstStyle/>
          <a:p>
            <a:r>
              <a:rPr lang="en-US" sz="3200" b="1" dirty="0" smtClean="0"/>
              <a:t>Head injuries</a:t>
            </a:r>
            <a:endParaRPr lang="en-US" sz="3200" b="1" dirty="0"/>
          </a:p>
        </p:txBody>
      </p:sp>
    </p:spTree>
    <p:extLst>
      <p:ext uri="{BB962C8B-B14F-4D97-AF65-F5344CB8AC3E}">
        <p14:creationId xmlns:p14="http://schemas.microsoft.com/office/powerpoint/2010/main" val="25664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solidFill>
                  <a:srgbClr val="FFC000"/>
                </a:solidFill>
              </a:rPr>
              <a:t>Pain Assessment</a:t>
            </a:r>
            <a:endParaRPr lang="en-US" sz="5400" dirty="0">
              <a:solidFill>
                <a:srgbClr val="FFC000"/>
              </a:solidFill>
            </a:endParaRPr>
          </a:p>
        </p:txBody>
      </p:sp>
      <p:sp>
        <p:nvSpPr>
          <p:cNvPr id="4" name="Text Placeholder 3"/>
          <p:cNvSpPr>
            <a:spLocks noGrp="1"/>
          </p:cNvSpPr>
          <p:nvPr>
            <p:ph type="body" idx="1"/>
          </p:nvPr>
        </p:nvSpPr>
        <p:spPr/>
        <p:txBody>
          <a:bodyPr>
            <a:normAutofit/>
          </a:bodyPr>
          <a:lstStyle/>
          <a:p>
            <a:r>
              <a:rPr lang="en-US" sz="4400" dirty="0" smtClean="0"/>
              <a:t>of the pediatric patient</a:t>
            </a:r>
            <a:endParaRPr lang="en-US" sz="4400" dirty="0"/>
          </a:p>
        </p:txBody>
      </p:sp>
      <p:sp>
        <p:nvSpPr>
          <p:cNvPr id="3" name="Footer Placeholder 2"/>
          <p:cNvSpPr>
            <a:spLocks noGrp="1"/>
          </p:cNvSpPr>
          <p:nvPr>
            <p:ph type="ftr" sz="quarter" idx="12"/>
          </p:nvPr>
        </p:nvSpPr>
        <p:spPr/>
        <p:txBody>
          <a:bodyPr/>
          <a:lstStyle/>
          <a:p>
            <a:r>
              <a:rPr kumimoji="0" lang="en-US" smtClean="0"/>
              <a:t>CityWide ED Orientation,June 2015</a:t>
            </a:r>
            <a:endParaRPr kumimoji="0" lang="en-US"/>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4191000"/>
            <a:ext cx="2857500" cy="23812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361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5400" dirty="0" smtClean="0">
                <a:solidFill>
                  <a:srgbClr val="FFC000"/>
                </a:solidFill>
              </a:rPr>
              <a:t>Pain Scales</a:t>
            </a:r>
            <a:endParaRPr lang="en-US" sz="5400"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133600"/>
            <a:ext cx="47244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67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FLACC Scale</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085974"/>
            <a:ext cx="5867400"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01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Physiological Signs of Pain</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533400" y="1600200"/>
            <a:ext cx="6060249" cy="4524315"/>
          </a:xfrm>
          <a:prstGeom prst="rect">
            <a:avLst/>
          </a:prstGeom>
          <a:noFill/>
        </p:spPr>
        <p:txBody>
          <a:bodyPr wrap="none" rtlCol="0">
            <a:spAutoFit/>
          </a:bodyPr>
          <a:lstStyle/>
          <a:p>
            <a:pPr marL="571500" indent="-571500">
              <a:lnSpc>
                <a:spcPct val="150000"/>
              </a:lnSpc>
              <a:buFont typeface="Wingdings" pitchFamily="2" charset="2"/>
              <a:buChar char="Ø"/>
            </a:pPr>
            <a:r>
              <a:rPr lang="en-US" sz="3200" dirty="0" smtClean="0"/>
              <a:t>Tachycardia</a:t>
            </a:r>
          </a:p>
          <a:p>
            <a:pPr marL="571500" indent="-571500">
              <a:lnSpc>
                <a:spcPct val="150000"/>
              </a:lnSpc>
              <a:buFont typeface="Wingdings" pitchFamily="2" charset="2"/>
              <a:buChar char="Ø"/>
            </a:pPr>
            <a:r>
              <a:rPr lang="en-US" sz="3200" dirty="0" smtClean="0"/>
              <a:t>Pallor</a:t>
            </a:r>
          </a:p>
          <a:p>
            <a:pPr marL="571500" indent="-571500">
              <a:lnSpc>
                <a:spcPct val="150000"/>
              </a:lnSpc>
              <a:buFont typeface="Wingdings" pitchFamily="2" charset="2"/>
              <a:buChar char="Ø"/>
            </a:pPr>
            <a:r>
              <a:rPr lang="en-US" sz="3200" dirty="0" smtClean="0"/>
              <a:t>Diaphoresis</a:t>
            </a:r>
          </a:p>
          <a:p>
            <a:pPr marL="571500" indent="-571500">
              <a:lnSpc>
                <a:spcPct val="150000"/>
              </a:lnSpc>
              <a:buFont typeface="Wingdings" pitchFamily="2" charset="2"/>
              <a:buChar char="Ø"/>
            </a:pPr>
            <a:r>
              <a:rPr lang="en-US" sz="3200" dirty="0" smtClean="0"/>
              <a:t>Restlessness</a:t>
            </a:r>
          </a:p>
          <a:p>
            <a:pPr marL="571500" indent="-571500">
              <a:lnSpc>
                <a:spcPct val="150000"/>
              </a:lnSpc>
              <a:buFont typeface="Wingdings" pitchFamily="2" charset="2"/>
              <a:buChar char="Ø"/>
            </a:pPr>
            <a:r>
              <a:rPr lang="en-US" sz="3200" dirty="0" smtClean="0"/>
              <a:t>Response can be affected by</a:t>
            </a:r>
          </a:p>
          <a:p>
            <a:pPr>
              <a:lnSpc>
                <a:spcPct val="150000"/>
              </a:lnSpc>
            </a:pPr>
            <a:r>
              <a:rPr lang="en-US" sz="3200" dirty="0"/>
              <a:t> </a:t>
            </a:r>
            <a:r>
              <a:rPr lang="en-US" sz="3200" dirty="0" smtClean="0"/>
              <a:t>      previous experiences</a:t>
            </a:r>
            <a:endParaRPr lang="en-US" sz="3200" dirty="0"/>
          </a:p>
        </p:txBody>
      </p:sp>
    </p:spTree>
    <p:extLst>
      <p:ext uri="{BB962C8B-B14F-4D97-AF65-F5344CB8AC3E}">
        <p14:creationId xmlns:p14="http://schemas.microsoft.com/office/powerpoint/2010/main" val="335547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normAutofit/>
          </a:bodyPr>
          <a:lstStyle/>
          <a:p>
            <a:pPr algn="l"/>
            <a:r>
              <a:rPr lang="en-US" dirty="0" smtClean="0">
                <a:solidFill>
                  <a:srgbClr val="FFC000"/>
                </a:solidFill>
              </a:rPr>
              <a:t>   An Initial, Critical Look</a:t>
            </a:r>
            <a:endParaRPr lang="en-US" dirty="0"/>
          </a:p>
        </p:txBody>
      </p:sp>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sp>
        <p:nvSpPr>
          <p:cNvPr id="3" name="TextBox 2"/>
          <p:cNvSpPr txBox="1"/>
          <p:nvPr/>
        </p:nvSpPr>
        <p:spPr>
          <a:xfrm>
            <a:off x="304800" y="1981200"/>
            <a:ext cx="8220520" cy="3970318"/>
          </a:xfrm>
          <a:prstGeom prst="rect">
            <a:avLst/>
          </a:prstGeom>
          <a:noFill/>
        </p:spPr>
        <p:txBody>
          <a:bodyPr wrap="none" rtlCol="0">
            <a:spAutoFit/>
          </a:bodyPr>
          <a:lstStyle/>
          <a:p>
            <a:pPr marL="457200" indent="-457200">
              <a:buFont typeface="Wingdings" pitchFamily="2" charset="2"/>
              <a:buChar char="Ø"/>
            </a:pPr>
            <a:r>
              <a:rPr lang="en-US" sz="2800" dirty="0" smtClean="0"/>
              <a:t>Subtle onset of symptoms: trends, observations</a:t>
            </a:r>
          </a:p>
          <a:p>
            <a:r>
              <a:rPr lang="en-US" sz="2800" dirty="0"/>
              <a:t> </a:t>
            </a:r>
            <a:r>
              <a:rPr lang="en-US" sz="2800" dirty="0" smtClean="0"/>
              <a:t>    listen to parents</a:t>
            </a:r>
          </a:p>
          <a:p>
            <a:endParaRPr lang="en-US" sz="2800" dirty="0" smtClean="0"/>
          </a:p>
          <a:p>
            <a:pPr marL="457200" indent="-457200">
              <a:buFont typeface="Wingdings" pitchFamily="2" charset="2"/>
              <a:buChar char="Ø"/>
            </a:pPr>
            <a:r>
              <a:rPr lang="en-US" sz="2800" dirty="0" smtClean="0"/>
              <a:t>Pediatric Assessment Triangle</a:t>
            </a:r>
          </a:p>
          <a:p>
            <a:pPr marL="457200" indent="-457200">
              <a:buFont typeface="Wingdings" pitchFamily="2" charset="2"/>
              <a:buChar char="Ø"/>
            </a:pPr>
            <a:endParaRPr lang="en-US" sz="2800" dirty="0" smtClean="0"/>
          </a:p>
          <a:p>
            <a:pPr marL="457200" indent="-457200">
              <a:buFont typeface="Wingdings" pitchFamily="2" charset="2"/>
              <a:buChar char="Ø"/>
            </a:pPr>
            <a:r>
              <a:rPr lang="en-US" sz="2800" dirty="0" smtClean="0"/>
              <a:t>Compensation </a:t>
            </a:r>
            <a:r>
              <a:rPr lang="en-US" sz="2800" dirty="0" err="1" smtClean="0"/>
              <a:t>vs</a:t>
            </a:r>
            <a:r>
              <a:rPr lang="en-US" sz="2800" dirty="0" smtClean="0"/>
              <a:t> Decompensation</a:t>
            </a:r>
          </a:p>
          <a:p>
            <a:pPr marL="457200" indent="-457200">
              <a:buFont typeface="Wingdings" pitchFamily="2" charset="2"/>
              <a:buChar char="Ø"/>
            </a:pPr>
            <a:endParaRPr lang="en-US" sz="2800" dirty="0" smtClean="0"/>
          </a:p>
          <a:p>
            <a:pPr marL="457200" indent="-457200">
              <a:buFont typeface="Wingdings" pitchFamily="2" charset="2"/>
              <a:buChar char="Ø"/>
            </a:pPr>
            <a:r>
              <a:rPr lang="en-US" sz="2800" dirty="0" smtClean="0"/>
              <a:t>Resuscitation </a:t>
            </a:r>
          </a:p>
          <a:p>
            <a:pPr marL="457200" indent="-457200">
              <a:buFont typeface="Wingdings" pitchFamily="2" charset="2"/>
              <a:buChar char="Ø"/>
            </a:pPr>
            <a:endParaRPr lang="en-US" sz="2800"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895600"/>
            <a:ext cx="2362200"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C000"/>
                </a:solidFill>
              </a:rPr>
              <a:t>Neonates/Infants</a:t>
            </a:r>
            <a:endParaRPr lang="en-US" sz="6000" dirty="0">
              <a:solidFill>
                <a:srgbClr val="FFC000"/>
              </a:solidFill>
            </a:endParaRPr>
          </a:p>
        </p:txBody>
      </p:sp>
      <p:sp>
        <p:nvSpPr>
          <p:cNvPr id="3" name="Text Placeholder 2"/>
          <p:cNvSpPr>
            <a:spLocks noGrp="1"/>
          </p:cNvSpPr>
          <p:nvPr>
            <p:ph type="body" idx="1"/>
          </p:nvPr>
        </p:nvSpPr>
        <p:spPr/>
        <p:txBody>
          <a:bodyPr>
            <a:normAutofit/>
          </a:bodyPr>
          <a:lstStyle/>
          <a:p>
            <a:r>
              <a:rPr lang="en-US" sz="3200" dirty="0" smtClean="0">
                <a:latin typeface="+mj-lt"/>
              </a:rPr>
              <a:t>Emergency Assessment</a:t>
            </a:r>
            <a:endParaRPr lang="en-US" sz="3200" dirty="0">
              <a:latin typeface="+mj-lt"/>
            </a:endParaRPr>
          </a:p>
        </p:txBody>
      </p:sp>
      <p:sp>
        <p:nvSpPr>
          <p:cNvPr id="4" name="Footer Placeholder 3"/>
          <p:cNvSpPr>
            <a:spLocks noGrp="1"/>
          </p:cNvSpPr>
          <p:nvPr>
            <p:ph type="ftr" sz="quarter" idx="12"/>
          </p:nvPr>
        </p:nvSpPr>
        <p:spPr/>
        <p:txBody>
          <a:bodyPr/>
          <a:lstStyle/>
          <a:p>
            <a:r>
              <a:rPr kumimoji="0" lang="en-US" smtClean="0"/>
              <a:t>CityWide ED Orientation,June 2015</a:t>
            </a:r>
            <a:endParaRPr kumimoji="0" lang="en-US"/>
          </a:p>
        </p:txBody>
      </p:sp>
      <p:pic>
        <p:nvPicPr>
          <p:cNvPr id="24578" name="Picture 2" descr="http://media-cache-ec0.pinimg.com/236x/cc/e3/30/cce3307685704c3f6b507ccbaf9a79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038600"/>
            <a:ext cx="3238500" cy="2124075"/>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68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Neonates or Pediatrics?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609600" y="1981200"/>
            <a:ext cx="4102405" cy="3970318"/>
          </a:xfrm>
          <a:prstGeom prst="rect">
            <a:avLst/>
          </a:prstGeom>
          <a:noFill/>
        </p:spPr>
        <p:txBody>
          <a:bodyPr wrap="none" rtlCol="0">
            <a:spAutoFit/>
          </a:bodyPr>
          <a:lstStyle/>
          <a:p>
            <a:r>
              <a:rPr lang="en-US" sz="2800" dirty="0" smtClean="0"/>
              <a:t>Babies from 0-30 days</a:t>
            </a:r>
          </a:p>
          <a:p>
            <a:r>
              <a:rPr lang="en-US" sz="2800" dirty="0" smtClean="0"/>
              <a:t>are neonates</a:t>
            </a:r>
            <a:endParaRPr lang="en-US" sz="2800" dirty="0"/>
          </a:p>
          <a:p>
            <a:endParaRPr lang="en-US" sz="2800" dirty="0" smtClean="0"/>
          </a:p>
          <a:p>
            <a:r>
              <a:rPr lang="en-US" sz="2800" dirty="0" smtClean="0"/>
              <a:t>Consider using Panda</a:t>
            </a:r>
          </a:p>
          <a:p>
            <a:r>
              <a:rPr lang="en-US" sz="2800" dirty="0" smtClean="0"/>
              <a:t>Kangaroo Board</a:t>
            </a:r>
          </a:p>
          <a:p>
            <a:endParaRPr lang="en-US" sz="2800" dirty="0"/>
          </a:p>
          <a:p>
            <a:r>
              <a:rPr lang="en-US" sz="2800" dirty="0" smtClean="0"/>
              <a:t>Kept with Panda warmer</a:t>
            </a:r>
          </a:p>
          <a:p>
            <a:endParaRPr lang="en-US" sz="2800" dirty="0"/>
          </a:p>
          <a:p>
            <a:r>
              <a:rPr lang="en-US" sz="2800" dirty="0" smtClean="0"/>
              <a:t>Complete daily checklist</a:t>
            </a:r>
            <a:endParaRPr lang="en-US" sz="2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447800"/>
            <a:ext cx="4176713" cy="527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3429000" y="3810000"/>
            <a:ext cx="1600200" cy="685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40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Neonates or Pediatrics?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381000" y="1752600"/>
            <a:ext cx="3733800" cy="1384995"/>
          </a:xfrm>
          <a:prstGeom prst="rect">
            <a:avLst/>
          </a:prstGeom>
          <a:noFill/>
        </p:spPr>
        <p:txBody>
          <a:bodyPr wrap="square" rtlCol="0">
            <a:spAutoFit/>
          </a:bodyPr>
          <a:lstStyle/>
          <a:p>
            <a:r>
              <a:rPr lang="en-US" sz="2800" dirty="0" smtClean="0"/>
              <a:t>For babies older than 30 days use </a:t>
            </a:r>
            <a:r>
              <a:rPr lang="en-US" sz="2800" dirty="0" err="1" smtClean="0"/>
              <a:t>Broselow</a:t>
            </a:r>
            <a:r>
              <a:rPr lang="en-US" sz="2800" dirty="0" smtClean="0"/>
              <a:t> for equipment</a:t>
            </a:r>
            <a:endParaRPr lang="en-US" sz="280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642" y="4191000"/>
            <a:ext cx="3276598" cy="170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25492"/>
            <a:ext cx="19050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7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000" dirty="0" smtClean="0">
                <a:solidFill>
                  <a:srgbClr val="FFC000"/>
                </a:solidFill>
              </a:rPr>
              <a:t>Newborn Deliveries</a:t>
            </a:r>
            <a:endParaRPr lang="en-US" sz="6000"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dirty="0"/>
          </a:p>
        </p:txBody>
      </p:sp>
      <p:sp>
        <p:nvSpPr>
          <p:cNvPr id="4" name="TextBox 3"/>
          <p:cNvSpPr txBox="1"/>
          <p:nvPr/>
        </p:nvSpPr>
        <p:spPr>
          <a:xfrm>
            <a:off x="1066800" y="1828800"/>
            <a:ext cx="6348213" cy="1384995"/>
          </a:xfrm>
          <a:prstGeom prst="rect">
            <a:avLst/>
          </a:prstGeom>
          <a:noFill/>
        </p:spPr>
        <p:txBody>
          <a:bodyPr wrap="none" rtlCol="0">
            <a:spAutoFit/>
          </a:bodyPr>
          <a:lstStyle/>
          <a:p>
            <a:r>
              <a:rPr lang="en-US" sz="2800" b="1" dirty="0" smtClean="0">
                <a:solidFill>
                  <a:srgbClr val="FFC000"/>
                </a:solidFill>
              </a:rPr>
              <a:t>Consider: Is baby term?</a:t>
            </a:r>
          </a:p>
          <a:p>
            <a:r>
              <a:rPr lang="en-US" sz="2800" b="1" dirty="0">
                <a:solidFill>
                  <a:srgbClr val="FFC000"/>
                </a:solidFill>
              </a:rPr>
              <a:t> </a:t>
            </a:r>
            <a:r>
              <a:rPr lang="en-US" sz="2800" b="1" dirty="0" smtClean="0">
                <a:solidFill>
                  <a:srgbClr val="FFC000"/>
                </a:solidFill>
              </a:rPr>
              <a:t>                 Is baby breathing/crying?</a:t>
            </a:r>
          </a:p>
          <a:p>
            <a:r>
              <a:rPr lang="en-US" sz="2800" b="1" dirty="0">
                <a:solidFill>
                  <a:srgbClr val="FFC000"/>
                </a:solidFill>
              </a:rPr>
              <a:t> </a:t>
            </a:r>
            <a:r>
              <a:rPr lang="en-US" sz="2800" b="1" dirty="0" smtClean="0">
                <a:solidFill>
                  <a:srgbClr val="FFC000"/>
                </a:solidFill>
              </a:rPr>
              <a:t>                 Does baby have tone?</a:t>
            </a:r>
            <a:endParaRPr lang="en-US" sz="2800" b="1" dirty="0">
              <a:solidFill>
                <a:srgbClr val="FFC000"/>
              </a:solidFill>
            </a:endParaRPr>
          </a:p>
        </p:txBody>
      </p:sp>
      <p:cxnSp>
        <p:nvCxnSpPr>
          <p:cNvPr id="6" name="Straight Arrow Connector 5"/>
          <p:cNvCxnSpPr/>
          <p:nvPr/>
        </p:nvCxnSpPr>
        <p:spPr>
          <a:xfrm flipH="1">
            <a:off x="3048000" y="3429000"/>
            <a:ext cx="381000" cy="9906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9440" y="4419600"/>
            <a:ext cx="3262432" cy="1815882"/>
          </a:xfrm>
          <a:prstGeom prst="rect">
            <a:avLst/>
          </a:prstGeom>
          <a:noFill/>
        </p:spPr>
        <p:txBody>
          <a:bodyPr wrap="none" rtlCol="0">
            <a:spAutoFit/>
          </a:bodyPr>
          <a:lstStyle/>
          <a:p>
            <a:r>
              <a:rPr lang="en-US" sz="2800" b="1" u="sng" dirty="0" smtClean="0"/>
              <a:t>If yes</a:t>
            </a:r>
            <a:r>
              <a:rPr lang="en-US" sz="2800" dirty="0" smtClean="0"/>
              <a:t>, give to mom</a:t>
            </a:r>
          </a:p>
          <a:p>
            <a:r>
              <a:rPr lang="en-US" sz="2800" dirty="0" smtClean="0"/>
              <a:t>Let baby get dry;</a:t>
            </a:r>
          </a:p>
          <a:p>
            <a:r>
              <a:rPr lang="en-US" sz="2800" dirty="0" smtClean="0"/>
              <a:t>Provide warmth </a:t>
            </a:r>
          </a:p>
          <a:p>
            <a:r>
              <a:rPr lang="en-US" sz="2800" dirty="0" smtClean="0"/>
              <a:t>skin on skin</a:t>
            </a:r>
            <a:endParaRPr lang="en-US" sz="2800" dirty="0"/>
          </a:p>
        </p:txBody>
      </p:sp>
      <p:cxnSp>
        <p:nvCxnSpPr>
          <p:cNvPr id="11" name="Straight Arrow Connector 10"/>
          <p:cNvCxnSpPr/>
          <p:nvPr/>
        </p:nvCxnSpPr>
        <p:spPr>
          <a:xfrm>
            <a:off x="5029200" y="3429000"/>
            <a:ext cx="609600" cy="685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5018" y="4180344"/>
            <a:ext cx="4264309" cy="2677656"/>
          </a:xfrm>
          <a:prstGeom prst="rect">
            <a:avLst/>
          </a:prstGeom>
          <a:noFill/>
        </p:spPr>
        <p:txBody>
          <a:bodyPr wrap="none" rtlCol="0">
            <a:spAutoFit/>
          </a:bodyPr>
          <a:lstStyle/>
          <a:p>
            <a:r>
              <a:rPr lang="en-US" sz="2800" b="1" u="sng" dirty="0" smtClean="0"/>
              <a:t>If no</a:t>
            </a:r>
            <a:r>
              <a:rPr lang="en-US" sz="2800" dirty="0" smtClean="0"/>
              <a:t>, gently stimulate;</a:t>
            </a:r>
          </a:p>
          <a:p>
            <a:r>
              <a:rPr lang="en-US" sz="2800" dirty="0" smtClean="0"/>
              <a:t>Dry baby;</a:t>
            </a:r>
          </a:p>
          <a:p>
            <a:r>
              <a:rPr lang="en-US" sz="2800" dirty="0" smtClean="0"/>
              <a:t>Provide warmth; clear </a:t>
            </a:r>
          </a:p>
          <a:p>
            <a:r>
              <a:rPr lang="en-US" sz="2800" dirty="0" smtClean="0"/>
              <a:t>Airway; monitor breathing</a:t>
            </a:r>
          </a:p>
          <a:p>
            <a:r>
              <a:rPr lang="en-US" sz="2800" dirty="0" smtClean="0"/>
              <a:t>&amp; HR</a:t>
            </a:r>
          </a:p>
          <a:p>
            <a:endParaRPr lang="en-US" sz="2800" dirty="0"/>
          </a:p>
        </p:txBody>
      </p:sp>
      <p:sp>
        <p:nvSpPr>
          <p:cNvPr id="13" name="TextBox 12"/>
          <p:cNvSpPr txBox="1"/>
          <p:nvPr/>
        </p:nvSpPr>
        <p:spPr>
          <a:xfrm>
            <a:off x="152400" y="6523910"/>
            <a:ext cx="2183611" cy="246221"/>
          </a:xfrm>
          <a:prstGeom prst="rect">
            <a:avLst/>
          </a:prstGeom>
          <a:noFill/>
        </p:spPr>
        <p:txBody>
          <a:bodyPr wrap="none" rtlCol="0">
            <a:spAutoFit/>
          </a:bodyPr>
          <a:lstStyle/>
          <a:p>
            <a:r>
              <a:rPr lang="en-US" sz="1000" dirty="0" smtClean="0"/>
              <a:t>American Heart Association, 2010</a:t>
            </a:r>
            <a:endParaRPr lang="en-US" sz="1000" dirty="0"/>
          </a:p>
        </p:txBody>
      </p:sp>
    </p:spTree>
    <p:extLst>
      <p:ext uri="{BB962C8B-B14F-4D97-AF65-F5344CB8AC3E}">
        <p14:creationId xmlns:p14="http://schemas.microsoft.com/office/powerpoint/2010/main" val="76063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2" end="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rgbClr val="FFC000"/>
                </a:solidFill>
              </a:rPr>
              <a:t>Newborns: Oxygen Requirements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676400"/>
            <a:ext cx="292576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70881" y="2057400"/>
            <a:ext cx="5365571" cy="3108543"/>
          </a:xfrm>
          <a:prstGeom prst="rect">
            <a:avLst/>
          </a:prstGeom>
          <a:noFill/>
        </p:spPr>
        <p:txBody>
          <a:bodyPr wrap="none" rtlCol="0">
            <a:spAutoFit/>
          </a:bodyPr>
          <a:lstStyle/>
          <a:p>
            <a:r>
              <a:rPr lang="en-US" sz="2800" dirty="0" smtClean="0"/>
              <a:t>Place oxygen probe on R hand.</a:t>
            </a:r>
          </a:p>
          <a:p>
            <a:endParaRPr lang="en-US" sz="2800" dirty="0" smtClean="0"/>
          </a:p>
          <a:p>
            <a:r>
              <a:rPr lang="en-US" sz="2800" dirty="0" smtClean="0"/>
              <a:t>Pre-ductal SpO2 reflects the</a:t>
            </a:r>
          </a:p>
          <a:p>
            <a:r>
              <a:rPr lang="en-US" sz="2800" dirty="0"/>
              <a:t>o</a:t>
            </a:r>
            <a:r>
              <a:rPr lang="en-US" sz="2800" dirty="0" smtClean="0"/>
              <a:t>xygenation of the blood coming</a:t>
            </a:r>
          </a:p>
          <a:p>
            <a:r>
              <a:rPr lang="en-US" sz="2800" dirty="0" smtClean="0"/>
              <a:t>from the lungs</a:t>
            </a:r>
          </a:p>
          <a:p>
            <a:endParaRPr lang="en-US" sz="2800" dirty="0"/>
          </a:p>
          <a:p>
            <a:r>
              <a:rPr lang="en-US" sz="2800" dirty="0" smtClean="0"/>
              <a:t>Avoid hyper-oxygenation </a:t>
            </a:r>
            <a:endParaRPr lang="en-US" sz="2800" dirty="0"/>
          </a:p>
        </p:txBody>
      </p:sp>
    </p:spTree>
    <p:extLst>
      <p:ext uri="{BB962C8B-B14F-4D97-AF65-F5344CB8AC3E}">
        <p14:creationId xmlns:p14="http://schemas.microsoft.com/office/powerpoint/2010/main" val="45820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Oxygen Blender</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81000"/>
            <a:ext cx="1438275" cy="2236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0" y="1959757"/>
            <a:ext cx="6477000" cy="4401205"/>
          </a:xfrm>
          <a:prstGeom prst="rect">
            <a:avLst/>
          </a:prstGeom>
        </p:spPr>
        <p:txBody>
          <a:bodyPr wrap="square">
            <a:spAutoFit/>
          </a:bodyPr>
          <a:lstStyle/>
          <a:p>
            <a:r>
              <a:rPr lang="en-US" sz="2800" dirty="0"/>
              <a:t>Used in ventilation of newborns to </a:t>
            </a:r>
            <a:r>
              <a:rPr lang="en-US" sz="2800" dirty="0" smtClean="0"/>
              <a:t>prevent oxygen toxicity</a:t>
            </a:r>
          </a:p>
          <a:p>
            <a:endParaRPr lang="en-US" sz="2800" dirty="0"/>
          </a:p>
          <a:p>
            <a:r>
              <a:rPr lang="en-US" sz="2800" dirty="0"/>
              <a:t>With a blender one can achieve a controlled oxygen-air mix to achieve target SpO2 levels. The blender has a control knob to dial in the desired oxygen concentration, from 21-100% oxygen. </a:t>
            </a:r>
          </a:p>
          <a:p>
            <a:r>
              <a:rPr lang="en-US" sz="2800" dirty="0" smtClean="0"/>
              <a:t> </a:t>
            </a:r>
            <a:endParaRPr lang="en-US" sz="2800" dirty="0"/>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4335" y="3886200"/>
            <a:ext cx="1652940" cy="19101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804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000" dirty="0" smtClean="0">
                <a:solidFill>
                  <a:srgbClr val="FFC000"/>
                </a:solidFill>
              </a:rPr>
              <a:t>Infants</a:t>
            </a:r>
            <a:endParaRPr lang="en-US" sz="6000"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dirty="0"/>
          </a:p>
        </p:txBody>
      </p:sp>
      <p:sp>
        <p:nvSpPr>
          <p:cNvPr id="4" name="Rectangle 3"/>
          <p:cNvSpPr/>
          <p:nvPr/>
        </p:nvSpPr>
        <p:spPr>
          <a:xfrm>
            <a:off x="762000" y="1447800"/>
            <a:ext cx="7848600" cy="3693319"/>
          </a:xfrm>
          <a:prstGeom prst="rect">
            <a:avLst/>
          </a:prstGeom>
        </p:spPr>
        <p:txBody>
          <a:bodyPr wrap="square">
            <a:spAutoFit/>
          </a:bodyPr>
          <a:lstStyle/>
          <a:p>
            <a:r>
              <a:rPr lang="en-US" dirty="0" smtClean="0"/>
              <a:t>.</a:t>
            </a:r>
            <a:endParaRPr lang="en-US" dirty="0"/>
          </a:p>
          <a:p>
            <a:pPr marL="457200" indent="-457200">
              <a:lnSpc>
                <a:spcPct val="150000"/>
              </a:lnSpc>
              <a:buFont typeface="Wingdings" pitchFamily="2" charset="2"/>
              <a:buChar char="Ø"/>
            </a:pPr>
            <a:r>
              <a:rPr lang="en-US" sz="3600" b="1" dirty="0"/>
              <a:t>Regain birth wt. by 10 days</a:t>
            </a:r>
          </a:p>
          <a:p>
            <a:pPr marL="457200" indent="-457200">
              <a:lnSpc>
                <a:spcPct val="150000"/>
              </a:lnSpc>
              <a:buFont typeface="Wingdings" pitchFamily="2" charset="2"/>
              <a:buChar char="Ø"/>
            </a:pPr>
            <a:r>
              <a:rPr lang="en-US" sz="3600" b="1" dirty="0"/>
              <a:t>Double in 4-6mos</a:t>
            </a:r>
          </a:p>
          <a:p>
            <a:pPr marL="457200" indent="-457200">
              <a:lnSpc>
                <a:spcPct val="150000"/>
              </a:lnSpc>
              <a:buFont typeface="Wingdings" pitchFamily="2" charset="2"/>
              <a:buChar char="Ø"/>
            </a:pPr>
            <a:r>
              <a:rPr lang="en-US" sz="3600" b="1" dirty="0"/>
              <a:t>Triple by one year</a:t>
            </a:r>
          </a:p>
          <a:p>
            <a:pPr marL="457200" indent="-457200">
              <a:lnSpc>
                <a:spcPct val="150000"/>
              </a:lnSpc>
              <a:buFont typeface="Wingdings" pitchFamily="2" charset="2"/>
              <a:buChar char="Ø"/>
            </a:pPr>
            <a:r>
              <a:rPr lang="en-US" sz="3600" b="1" dirty="0"/>
              <a:t>Normal FT gestation 37- 40 wks</a:t>
            </a:r>
            <a:r>
              <a:rPr lang="en-US" sz="3600" b="1" dirty="0" smtClean="0"/>
              <a:t>.</a:t>
            </a:r>
            <a:endParaRPr lang="en-US" sz="3600" b="1" dirty="0"/>
          </a:p>
        </p:txBody>
      </p:sp>
    </p:spTree>
    <p:extLst>
      <p:ext uri="{BB962C8B-B14F-4D97-AF65-F5344CB8AC3E}">
        <p14:creationId xmlns:p14="http://schemas.microsoft.com/office/powerpoint/2010/main" val="352427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6600" dirty="0" smtClean="0">
                <a:solidFill>
                  <a:srgbClr val="FFC000"/>
                </a:solidFill>
              </a:rPr>
              <a:t>Infants</a:t>
            </a:r>
            <a:endParaRPr lang="en-US" sz="6600"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Rectangle 3"/>
          <p:cNvSpPr/>
          <p:nvPr/>
        </p:nvSpPr>
        <p:spPr>
          <a:xfrm>
            <a:off x="381000" y="1676400"/>
            <a:ext cx="8382000" cy="3694409"/>
          </a:xfrm>
          <a:prstGeom prst="rect">
            <a:avLst/>
          </a:prstGeom>
        </p:spPr>
        <p:txBody>
          <a:bodyPr wrap="square">
            <a:spAutoFit/>
          </a:bodyPr>
          <a:lstStyle/>
          <a:p>
            <a:pPr marL="457200" indent="-457200">
              <a:lnSpc>
                <a:spcPct val="150000"/>
              </a:lnSpc>
              <a:buFont typeface="Wingdings" pitchFamily="2" charset="2"/>
              <a:buChar char="Ø"/>
            </a:pPr>
            <a:r>
              <a:rPr lang="en-US" sz="3200" b="1" dirty="0"/>
              <a:t>Neonate 0-28 days (corrected age)</a:t>
            </a:r>
          </a:p>
          <a:p>
            <a:pPr marL="457200" indent="-457200">
              <a:lnSpc>
                <a:spcPct val="150000"/>
              </a:lnSpc>
              <a:buFont typeface="Wingdings" pitchFamily="2" charset="2"/>
              <a:buChar char="Ø"/>
            </a:pPr>
            <a:r>
              <a:rPr lang="en-US" sz="3200" b="1" dirty="0"/>
              <a:t>Infant 28 days – 12mos</a:t>
            </a:r>
          </a:p>
          <a:p>
            <a:pPr marL="457200" indent="-457200">
              <a:lnSpc>
                <a:spcPct val="150000"/>
              </a:lnSpc>
              <a:buFont typeface="Wingdings" pitchFamily="2" charset="2"/>
              <a:buChar char="Ø"/>
            </a:pPr>
            <a:r>
              <a:rPr lang="en-US" sz="3200" b="1" dirty="0"/>
              <a:t>Newborns normal posture is one of flexion, with good muscle tone</a:t>
            </a:r>
          </a:p>
          <a:p>
            <a:pPr marL="457200" indent="-457200">
              <a:lnSpc>
                <a:spcPct val="150000"/>
              </a:lnSpc>
              <a:buFont typeface="Wingdings" pitchFamily="2" charset="2"/>
              <a:buChar char="Ø"/>
            </a:pPr>
            <a:r>
              <a:rPr lang="en-US" sz="3200" b="1" dirty="0"/>
              <a:t>90ml/kg circulating blood volume</a:t>
            </a:r>
          </a:p>
        </p:txBody>
      </p:sp>
    </p:spTree>
    <p:extLst>
      <p:ext uri="{BB962C8B-B14F-4D97-AF65-F5344CB8AC3E}">
        <p14:creationId xmlns:p14="http://schemas.microsoft.com/office/powerpoint/2010/main" val="264917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Thermoregulation</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609600" y="1752600"/>
            <a:ext cx="7803739" cy="3970318"/>
          </a:xfrm>
          <a:prstGeom prst="rect">
            <a:avLst/>
          </a:prstGeom>
          <a:noFill/>
        </p:spPr>
        <p:txBody>
          <a:bodyPr wrap="none" rtlCol="0">
            <a:spAutoFit/>
          </a:bodyPr>
          <a:lstStyle/>
          <a:p>
            <a:pPr marL="457200" indent="-457200">
              <a:buFont typeface="Wingdings" pitchFamily="2" charset="2"/>
              <a:buChar char="Ø"/>
            </a:pPr>
            <a:r>
              <a:rPr lang="en-US" sz="2800" dirty="0" smtClean="0"/>
              <a:t>Large surface area/volume ratio</a:t>
            </a:r>
          </a:p>
          <a:p>
            <a:pPr marL="457200" indent="-457200">
              <a:buFont typeface="Wingdings" pitchFamily="2" charset="2"/>
              <a:buChar char="Ø"/>
            </a:pPr>
            <a:r>
              <a:rPr lang="en-US" sz="2800" dirty="0" smtClean="0"/>
              <a:t>Immature response system</a:t>
            </a:r>
          </a:p>
          <a:p>
            <a:pPr marL="457200" indent="-457200">
              <a:buFont typeface="Wingdings" pitchFamily="2" charset="2"/>
              <a:buChar char="Ø"/>
            </a:pPr>
            <a:r>
              <a:rPr lang="en-US" sz="2800" dirty="0" smtClean="0"/>
              <a:t>Lose more heat to the environment </a:t>
            </a:r>
          </a:p>
          <a:p>
            <a:pPr marL="457200" indent="-457200">
              <a:buFont typeface="Wingdings" pitchFamily="2" charset="2"/>
              <a:buChar char="Ø"/>
            </a:pPr>
            <a:r>
              <a:rPr lang="en-US" sz="2800" dirty="0" smtClean="0"/>
              <a:t>May lose heat through IV fluid administration</a:t>
            </a:r>
          </a:p>
          <a:p>
            <a:pPr marL="457200" indent="-457200">
              <a:buFont typeface="Wingdings" pitchFamily="2" charset="2"/>
              <a:buChar char="Ø"/>
            </a:pPr>
            <a:r>
              <a:rPr lang="en-US" sz="2800" dirty="0" smtClean="0"/>
              <a:t>Have thin </a:t>
            </a:r>
            <a:r>
              <a:rPr lang="en-US" sz="2800" dirty="0"/>
              <a:t>skin with blood vessels </a:t>
            </a:r>
            <a:r>
              <a:rPr lang="en-US" sz="2800" dirty="0" smtClean="0"/>
              <a:t>near </a:t>
            </a:r>
            <a:r>
              <a:rPr lang="en-US" sz="2800" dirty="0"/>
              <a:t>the </a:t>
            </a:r>
            <a:endParaRPr lang="en-US" sz="2800" dirty="0" smtClean="0"/>
          </a:p>
          <a:p>
            <a:r>
              <a:rPr lang="en-US" sz="2800" dirty="0" smtClean="0"/>
              <a:t>     surface </a:t>
            </a:r>
            <a:r>
              <a:rPr lang="en-US" sz="2800" dirty="0"/>
              <a:t>provides poor insulation, leading to </a:t>
            </a:r>
            <a:endParaRPr lang="en-US" sz="2800" dirty="0" smtClean="0"/>
          </a:p>
          <a:p>
            <a:r>
              <a:rPr lang="en-US" sz="2800" dirty="0" smtClean="0"/>
              <a:t>     further </a:t>
            </a:r>
            <a:r>
              <a:rPr lang="en-US" sz="2800" dirty="0"/>
              <a:t>heat </a:t>
            </a:r>
            <a:r>
              <a:rPr lang="en-US" sz="2800" dirty="0" smtClean="0"/>
              <a:t>loss</a:t>
            </a:r>
          </a:p>
          <a:p>
            <a:pPr marL="457200" indent="-457200">
              <a:buFont typeface="Wingdings" pitchFamily="2" charset="2"/>
              <a:buChar char="Ø"/>
            </a:pPr>
            <a:r>
              <a:rPr lang="en-US" sz="2800" dirty="0" smtClean="0"/>
              <a:t>Core temp. does not drop until infant has lost</a:t>
            </a:r>
          </a:p>
          <a:p>
            <a:r>
              <a:rPr lang="en-US" sz="2800" dirty="0"/>
              <a:t> </a:t>
            </a:r>
            <a:r>
              <a:rPr lang="en-US" sz="2800" dirty="0" smtClean="0"/>
              <a:t>    ability to produce heat</a:t>
            </a:r>
          </a:p>
        </p:txBody>
      </p:sp>
      <p:sp>
        <p:nvSpPr>
          <p:cNvPr id="5" name="TextBox 4"/>
          <p:cNvSpPr txBox="1"/>
          <p:nvPr/>
        </p:nvSpPr>
        <p:spPr>
          <a:xfrm>
            <a:off x="381000" y="6324600"/>
            <a:ext cx="1085362" cy="276999"/>
          </a:xfrm>
          <a:prstGeom prst="rect">
            <a:avLst/>
          </a:prstGeom>
          <a:noFill/>
        </p:spPr>
        <p:txBody>
          <a:bodyPr wrap="none" rtlCol="0">
            <a:spAutoFit/>
          </a:bodyPr>
          <a:lstStyle/>
          <a:p>
            <a:r>
              <a:rPr lang="en-US" sz="1200" dirty="0" smtClean="0"/>
              <a:t>Hartley, 2008</a:t>
            </a:r>
            <a:endParaRPr lang="en-US" sz="1200" dirty="0"/>
          </a:p>
        </p:txBody>
      </p:sp>
    </p:spTree>
    <p:extLst>
      <p:ext uri="{BB962C8B-B14F-4D97-AF65-F5344CB8AC3E}">
        <p14:creationId xmlns:p14="http://schemas.microsoft.com/office/powerpoint/2010/main" val="417296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7733" y="1524000"/>
            <a:ext cx="5195653" cy="3976473"/>
          </a:xfrm>
          <a:prstGeom prst="rect">
            <a:avLst/>
          </a:prstGeom>
        </p:spPr>
        <p:txBody>
          <a:bodyPr wrap="none">
            <a:spAutoFit/>
          </a:bodyPr>
          <a:lstStyle/>
          <a:p>
            <a:pPr lvl="1" eaLnBrk="1" hangingPunct="1">
              <a:spcBef>
                <a:spcPct val="20000"/>
              </a:spcBef>
              <a:buClr>
                <a:schemeClr val="hlink"/>
              </a:buClr>
              <a:buSzPct val="55000"/>
            </a:pPr>
            <a:r>
              <a:rPr lang="en-US" sz="3200" dirty="0" smtClean="0">
                <a:latin typeface="+mj-lt"/>
                <a:sym typeface="Symbol" pitchFamily="18" charset="2"/>
              </a:rPr>
              <a:t>Inc. O2 consumption</a:t>
            </a:r>
          </a:p>
          <a:p>
            <a:pPr lvl="1" eaLnBrk="1" hangingPunct="1">
              <a:spcBef>
                <a:spcPct val="20000"/>
              </a:spcBef>
              <a:buClr>
                <a:schemeClr val="hlink"/>
              </a:buClr>
              <a:buSzPct val="55000"/>
            </a:pPr>
            <a:r>
              <a:rPr lang="en-US" sz="3200" dirty="0" smtClean="0">
                <a:latin typeface="+mj-lt"/>
                <a:cs typeface="Times New Roman" pitchFamily="18" charset="0"/>
                <a:sym typeface="Symbol" pitchFamily="18" charset="2"/>
              </a:rPr>
              <a:t>Inc. glucose use</a:t>
            </a:r>
            <a:endParaRPr lang="en-US" sz="2800" dirty="0" smtClean="0">
              <a:latin typeface="Times New Roman" pitchFamily="18" charset="0"/>
              <a:cs typeface="Times New Roman" pitchFamily="18" charset="0"/>
              <a:sym typeface="Symbol" pitchFamily="18" charset="2"/>
            </a:endParaRPr>
          </a:p>
          <a:p>
            <a:pPr>
              <a:spcBef>
                <a:spcPct val="30000"/>
              </a:spcBef>
              <a:buFontTx/>
              <a:buNone/>
            </a:pPr>
            <a:r>
              <a:rPr lang="en-US" sz="2800" dirty="0" smtClean="0">
                <a:latin typeface="Arial Unicode MS" pitchFamily="34" charset="-128"/>
              </a:rPr>
              <a:t>     Peripheral vasoconstriction</a:t>
            </a:r>
          </a:p>
          <a:p>
            <a:pPr>
              <a:spcBef>
                <a:spcPct val="30000"/>
              </a:spcBef>
              <a:buFontTx/>
              <a:buNone/>
            </a:pPr>
            <a:r>
              <a:rPr lang="en-US" sz="2800" dirty="0">
                <a:latin typeface="Arial Unicode MS" pitchFamily="34" charset="-128"/>
              </a:rPr>
              <a:t> </a:t>
            </a:r>
            <a:r>
              <a:rPr lang="en-US" sz="2800" dirty="0" smtClean="0">
                <a:latin typeface="Arial Unicode MS" pitchFamily="34" charset="-128"/>
              </a:rPr>
              <a:t>    Inc. BP and HR</a:t>
            </a:r>
          </a:p>
          <a:p>
            <a:pPr>
              <a:spcBef>
                <a:spcPct val="30000"/>
              </a:spcBef>
              <a:buFontTx/>
              <a:buNone/>
            </a:pPr>
            <a:r>
              <a:rPr lang="en-US" sz="2800" dirty="0">
                <a:latin typeface="Arial Unicode MS" pitchFamily="34" charset="-128"/>
              </a:rPr>
              <a:t> </a:t>
            </a:r>
            <a:r>
              <a:rPr lang="en-US" sz="2800" dirty="0" smtClean="0">
                <a:latin typeface="Arial Unicode MS" pitchFamily="34" charset="-128"/>
              </a:rPr>
              <a:t>    Acid production       Acidosis</a:t>
            </a:r>
          </a:p>
          <a:p>
            <a:pPr>
              <a:spcBef>
                <a:spcPct val="30000"/>
              </a:spcBef>
              <a:buFontTx/>
              <a:buNone/>
            </a:pPr>
            <a:r>
              <a:rPr lang="en-US" sz="2800" dirty="0" smtClean="0">
                <a:latin typeface="Arial Unicode MS" pitchFamily="34" charset="-128"/>
              </a:rPr>
              <a:t>           Arrhythmias</a:t>
            </a:r>
            <a:endParaRPr lang="en-US" sz="2800" dirty="0">
              <a:latin typeface="Arial Unicode MS" pitchFamily="34" charset="-128"/>
            </a:endParaRPr>
          </a:p>
          <a:p>
            <a:pPr>
              <a:spcBef>
                <a:spcPct val="30000"/>
              </a:spcBef>
              <a:buFontTx/>
              <a:buNone/>
            </a:pPr>
            <a:r>
              <a:rPr lang="en-US" sz="2800" dirty="0" smtClean="0">
                <a:latin typeface="Arial Unicode MS" pitchFamily="34" charset="-128"/>
              </a:rPr>
              <a:t>                        </a:t>
            </a:r>
            <a:endParaRPr lang="en-US" sz="2800" dirty="0">
              <a:latin typeface="Arial Unicode MS" pitchFamily="34" charset="-128"/>
            </a:endParaRPr>
          </a:p>
        </p:txBody>
      </p:sp>
      <p:sp>
        <p:nvSpPr>
          <p:cNvPr id="5" name="Rectangle 4"/>
          <p:cNvSpPr/>
          <p:nvPr/>
        </p:nvSpPr>
        <p:spPr>
          <a:xfrm>
            <a:off x="609600" y="5517573"/>
            <a:ext cx="8610600" cy="523220"/>
          </a:xfrm>
          <a:prstGeom prst="rect">
            <a:avLst/>
          </a:prstGeom>
        </p:spPr>
        <p:txBody>
          <a:bodyPr wrap="square">
            <a:spAutoFit/>
          </a:bodyPr>
          <a:lstStyle/>
          <a:p>
            <a:pPr eaLnBrk="1" hangingPunct="1">
              <a:spcBef>
                <a:spcPct val="20000"/>
              </a:spcBef>
              <a:buClr>
                <a:schemeClr val="folHlink"/>
              </a:buClr>
              <a:buSzPct val="60000"/>
              <a:buFont typeface="Wingdings" pitchFamily="2" charset="2"/>
              <a:buNone/>
            </a:pPr>
            <a:r>
              <a:rPr lang="en-US" sz="2800" b="1" i="1" dirty="0">
                <a:solidFill>
                  <a:srgbClr val="FFC000"/>
                </a:solidFill>
                <a:latin typeface="Comic Sans MS" pitchFamily="66" charset="0"/>
              </a:rPr>
              <a:t>Grandma was right… put a hat on that baby!</a:t>
            </a:r>
          </a:p>
        </p:txBody>
      </p:sp>
      <p:sp>
        <p:nvSpPr>
          <p:cNvPr id="6" name="Title 5"/>
          <p:cNvSpPr>
            <a:spLocks noGrp="1"/>
          </p:cNvSpPr>
          <p:nvPr>
            <p:ph type="title"/>
          </p:nvPr>
        </p:nvSpPr>
        <p:spPr>
          <a:xfrm>
            <a:off x="443080" y="304800"/>
            <a:ext cx="8229600" cy="1143000"/>
          </a:xfrm>
        </p:spPr>
        <p:txBody>
          <a:bodyPr/>
          <a:lstStyle/>
          <a:p>
            <a:pPr algn="l"/>
            <a:r>
              <a:rPr lang="en-US" dirty="0" smtClean="0">
                <a:solidFill>
                  <a:srgbClr val="FFC000"/>
                </a:solidFill>
              </a:rPr>
              <a:t>Cold Stress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pic>
        <p:nvPicPr>
          <p:cNvPr id="17439"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676400"/>
            <a:ext cx="3276600" cy="2200275"/>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3505200" y="4114800"/>
            <a:ext cx="381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505200" y="4380167"/>
            <a:ext cx="381000" cy="26803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7733" y="6400799"/>
            <a:ext cx="1085362" cy="276999"/>
          </a:xfrm>
          <a:prstGeom prst="rect">
            <a:avLst/>
          </a:prstGeom>
          <a:noFill/>
        </p:spPr>
        <p:txBody>
          <a:bodyPr wrap="none" rtlCol="0">
            <a:spAutoFit/>
          </a:bodyPr>
          <a:lstStyle/>
          <a:p>
            <a:r>
              <a:rPr lang="en-US" sz="1200" dirty="0" smtClean="0"/>
              <a:t>Hartley, 2008</a:t>
            </a:r>
            <a:endParaRPr lang="en-US" sz="1200" dirty="0"/>
          </a:p>
        </p:txBody>
      </p:sp>
    </p:spTree>
    <p:extLst>
      <p:ext uri="{BB962C8B-B14F-4D97-AF65-F5344CB8AC3E}">
        <p14:creationId xmlns:p14="http://schemas.microsoft.com/office/powerpoint/2010/main" val="86130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sp>
        <p:nvSpPr>
          <p:cNvPr id="3" name="TextBox 2"/>
          <p:cNvSpPr txBox="1"/>
          <p:nvPr/>
        </p:nvSpPr>
        <p:spPr>
          <a:xfrm>
            <a:off x="228600" y="1395489"/>
            <a:ext cx="8302273" cy="1938992"/>
          </a:xfrm>
          <a:prstGeom prst="rect">
            <a:avLst/>
          </a:prstGeom>
          <a:noFill/>
        </p:spPr>
        <p:txBody>
          <a:bodyPr wrap="none" rtlCol="0">
            <a:spAutoFit/>
          </a:bodyPr>
          <a:lstStyle/>
          <a:p>
            <a:r>
              <a:rPr lang="en-US" sz="4000" b="1" dirty="0" smtClean="0">
                <a:solidFill>
                  <a:srgbClr val="FFC000"/>
                </a:solidFill>
              </a:rPr>
              <a:t>Sleeping babies are unconscious</a:t>
            </a:r>
          </a:p>
          <a:p>
            <a:r>
              <a:rPr lang="en-US" sz="4000" b="1" dirty="0" smtClean="0">
                <a:solidFill>
                  <a:srgbClr val="FFC000"/>
                </a:solidFill>
              </a:rPr>
              <a:t>babies; </a:t>
            </a:r>
          </a:p>
          <a:p>
            <a:r>
              <a:rPr lang="en-US" sz="4000" b="1" dirty="0" smtClean="0">
                <a:solidFill>
                  <a:srgbClr val="FFC000"/>
                </a:solidFill>
              </a:rPr>
              <a:t>Wake them up!</a:t>
            </a:r>
            <a:endParaRPr lang="en-US" sz="4000" b="1" dirty="0">
              <a:solidFill>
                <a:srgbClr val="FFC000"/>
              </a:solidFill>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27416">
            <a:off x="609600" y="3581400"/>
            <a:ext cx="1447800" cy="1781175"/>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85505">
            <a:off x="5565471" y="2294291"/>
            <a:ext cx="2054743" cy="1504984"/>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29177">
            <a:off x="3124200" y="3429000"/>
            <a:ext cx="2038350" cy="22479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79400">
            <a:off x="5937959" y="4502716"/>
            <a:ext cx="2438400" cy="18288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75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Panda Warmers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752600"/>
            <a:ext cx="23241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4572000" y="3276600"/>
            <a:ext cx="2206336"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724400" y="2171700"/>
            <a:ext cx="2819400" cy="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23901" y="1905000"/>
            <a:ext cx="1845377" cy="461665"/>
          </a:xfrm>
          <a:prstGeom prst="rect">
            <a:avLst/>
          </a:prstGeom>
          <a:noFill/>
        </p:spPr>
        <p:txBody>
          <a:bodyPr wrap="none" rtlCol="0">
            <a:spAutoFit/>
          </a:bodyPr>
          <a:lstStyle/>
          <a:p>
            <a:r>
              <a:rPr lang="en-US" sz="2400" dirty="0" smtClean="0"/>
              <a:t>Heat source</a:t>
            </a:r>
            <a:endParaRPr lang="en-US" sz="2400" dirty="0"/>
          </a:p>
        </p:txBody>
      </p:sp>
      <p:sp>
        <p:nvSpPr>
          <p:cNvPr id="13" name="TextBox 12"/>
          <p:cNvSpPr txBox="1"/>
          <p:nvPr/>
        </p:nvSpPr>
        <p:spPr>
          <a:xfrm>
            <a:off x="2667000" y="3200400"/>
            <a:ext cx="2274982" cy="830997"/>
          </a:xfrm>
          <a:prstGeom prst="rect">
            <a:avLst/>
          </a:prstGeom>
          <a:noFill/>
        </p:spPr>
        <p:txBody>
          <a:bodyPr wrap="none" rtlCol="0">
            <a:spAutoFit/>
          </a:bodyPr>
          <a:lstStyle/>
          <a:p>
            <a:r>
              <a:rPr lang="en-US" sz="2400" dirty="0" smtClean="0"/>
              <a:t>Rails that</a:t>
            </a:r>
          </a:p>
          <a:p>
            <a:r>
              <a:rPr lang="en-US" sz="2400" dirty="0" smtClean="0"/>
              <a:t>can be lowered</a:t>
            </a:r>
            <a:endParaRPr lang="en-US" sz="2400" dirty="0"/>
          </a:p>
        </p:txBody>
      </p:sp>
      <p:sp>
        <p:nvSpPr>
          <p:cNvPr id="14" name="TextBox 13"/>
          <p:cNvSpPr txBox="1"/>
          <p:nvPr/>
        </p:nvSpPr>
        <p:spPr>
          <a:xfrm>
            <a:off x="738868" y="5029200"/>
            <a:ext cx="4554452" cy="1569660"/>
          </a:xfrm>
          <a:prstGeom prst="rect">
            <a:avLst/>
          </a:prstGeom>
          <a:noFill/>
        </p:spPr>
        <p:txBody>
          <a:bodyPr wrap="none" rtlCol="0">
            <a:spAutoFit/>
          </a:bodyPr>
          <a:lstStyle/>
          <a:p>
            <a:r>
              <a:rPr lang="en-US" sz="3200" b="1" dirty="0" smtClean="0">
                <a:solidFill>
                  <a:srgbClr val="FF0000"/>
                </a:solidFill>
              </a:rPr>
              <a:t>Equipment for</a:t>
            </a:r>
          </a:p>
          <a:p>
            <a:r>
              <a:rPr lang="en-US" sz="3200" b="1" dirty="0" smtClean="0">
                <a:solidFill>
                  <a:srgbClr val="FF0000"/>
                </a:solidFill>
              </a:rPr>
              <a:t>newborn resuscitation</a:t>
            </a:r>
          </a:p>
          <a:p>
            <a:r>
              <a:rPr lang="en-US" sz="3200" b="1" smtClean="0">
                <a:solidFill>
                  <a:srgbClr val="FF0000"/>
                </a:solidFill>
              </a:rPr>
              <a:t>on </a:t>
            </a:r>
            <a:r>
              <a:rPr lang="en-US" sz="3200" b="1" dirty="0" smtClean="0">
                <a:solidFill>
                  <a:srgbClr val="FF0000"/>
                </a:solidFill>
              </a:rPr>
              <a:t>Kangaroo board</a:t>
            </a:r>
            <a:endParaRPr lang="en-US" sz="3200" b="1" dirty="0">
              <a:solidFill>
                <a:srgbClr val="FF0000"/>
              </a:solidFill>
            </a:endParaRPr>
          </a:p>
        </p:txBody>
      </p:sp>
      <p:cxnSp>
        <p:nvCxnSpPr>
          <p:cNvPr id="16" name="Straight Arrow Connector 15"/>
          <p:cNvCxnSpPr>
            <a:stCxn id="20" idx="3"/>
          </p:cNvCxnSpPr>
          <p:nvPr/>
        </p:nvCxnSpPr>
        <p:spPr>
          <a:xfrm flipV="1">
            <a:off x="3016094" y="3830785"/>
            <a:ext cx="4849824" cy="52874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8600" y="3944035"/>
            <a:ext cx="2787494" cy="830997"/>
          </a:xfrm>
          <a:prstGeom prst="rect">
            <a:avLst/>
          </a:prstGeom>
          <a:noFill/>
        </p:spPr>
        <p:txBody>
          <a:bodyPr wrap="none" rtlCol="0">
            <a:spAutoFit/>
          </a:bodyPr>
          <a:lstStyle/>
          <a:p>
            <a:r>
              <a:rPr lang="en-US" sz="2400" dirty="0" smtClean="0"/>
              <a:t>Temperature probe</a:t>
            </a:r>
          </a:p>
          <a:p>
            <a:r>
              <a:rPr lang="en-US" sz="2400" dirty="0" smtClean="0"/>
              <a:t>jack</a:t>
            </a:r>
            <a:endParaRPr lang="en-US" sz="2400" dirty="0"/>
          </a:p>
        </p:txBody>
      </p:sp>
    </p:spTree>
    <p:extLst>
      <p:ext uri="{BB962C8B-B14F-4D97-AF65-F5344CB8AC3E}">
        <p14:creationId xmlns:p14="http://schemas.microsoft.com/office/powerpoint/2010/main" val="29778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Panda Warmers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76400"/>
            <a:ext cx="2619375"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5715000" y="4267200"/>
            <a:ext cx="990600" cy="838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715000" y="5638800"/>
            <a:ext cx="2826415" cy="369332"/>
          </a:xfrm>
          <a:prstGeom prst="rect">
            <a:avLst/>
          </a:prstGeom>
          <a:noFill/>
        </p:spPr>
        <p:txBody>
          <a:bodyPr wrap="none" rtlCol="0">
            <a:spAutoFit/>
          </a:bodyPr>
          <a:lstStyle/>
          <a:p>
            <a:r>
              <a:rPr lang="en-US" dirty="0" smtClean="0"/>
              <a:t>Position of Baby in Panda</a:t>
            </a:r>
            <a:endParaRPr lang="en-US" dirty="0"/>
          </a:p>
        </p:txBody>
      </p:sp>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76400"/>
            <a:ext cx="2676525"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2286000" y="2514600"/>
            <a:ext cx="1371600" cy="76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33800" y="2256104"/>
            <a:ext cx="1462901" cy="369332"/>
          </a:xfrm>
          <a:prstGeom prst="rect">
            <a:avLst/>
          </a:prstGeom>
          <a:noFill/>
        </p:spPr>
        <p:txBody>
          <a:bodyPr wrap="none" rtlCol="0">
            <a:spAutoFit/>
          </a:bodyPr>
          <a:lstStyle/>
          <a:p>
            <a:r>
              <a:rPr lang="en-US" dirty="0" smtClean="0"/>
              <a:t>off/on button</a:t>
            </a:r>
            <a:endParaRPr lang="en-US" dirty="0"/>
          </a:p>
        </p:txBody>
      </p:sp>
      <p:cxnSp>
        <p:nvCxnSpPr>
          <p:cNvPr id="11" name="Straight Arrow Connector 10"/>
          <p:cNvCxnSpPr/>
          <p:nvPr/>
        </p:nvCxnSpPr>
        <p:spPr>
          <a:xfrm>
            <a:off x="2317173" y="2692977"/>
            <a:ext cx="1295400" cy="4052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33800" y="2895600"/>
            <a:ext cx="1992853" cy="923330"/>
          </a:xfrm>
          <a:prstGeom prst="rect">
            <a:avLst/>
          </a:prstGeom>
          <a:noFill/>
        </p:spPr>
        <p:txBody>
          <a:bodyPr wrap="none" rtlCol="0">
            <a:spAutoFit/>
          </a:bodyPr>
          <a:lstStyle/>
          <a:p>
            <a:r>
              <a:rPr lang="en-US" dirty="0" smtClean="0"/>
              <a:t>Timer</a:t>
            </a:r>
          </a:p>
          <a:p>
            <a:r>
              <a:rPr lang="en-US" dirty="0" smtClean="0"/>
              <a:t>for resuscitations;</a:t>
            </a:r>
          </a:p>
          <a:p>
            <a:r>
              <a:rPr lang="en-US" dirty="0" err="1" smtClean="0"/>
              <a:t>apgar</a:t>
            </a:r>
            <a:r>
              <a:rPr lang="en-US" dirty="0" smtClean="0"/>
              <a:t> scoring</a:t>
            </a:r>
            <a:endParaRPr lang="en-US" dirty="0"/>
          </a:p>
        </p:txBody>
      </p:sp>
    </p:spTree>
    <p:extLst>
      <p:ext uri="{BB962C8B-B14F-4D97-AF65-F5344CB8AC3E}">
        <p14:creationId xmlns:p14="http://schemas.microsoft.com/office/powerpoint/2010/main" val="3377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7315200" cy="382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1524000" y="4800600"/>
            <a:ext cx="1295400" cy="914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90600" y="5867400"/>
            <a:ext cx="808876" cy="369332"/>
          </a:xfrm>
          <a:prstGeom prst="rect">
            <a:avLst/>
          </a:prstGeom>
          <a:noFill/>
        </p:spPr>
        <p:txBody>
          <a:bodyPr wrap="none" rtlCol="0">
            <a:spAutoFit/>
          </a:bodyPr>
          <a:lstStyle/>
          <a:p>
            <a:r>
              <a:rPr lang="en-US" dirty="0" smtClean="0"/>
              <a:t>Off/on</a:t>
            </a:r>
            <a:endParaRPr lang="en-US" dirty="0"/>
          </a:p>
        </p:txBody>
      </p:sp>
      <p:cxnSp>
        <p:nvCxnSpPr>
          <p:cNvPr id="9" name="Straight Arrow Connector 8"/>
          <p:cNvCxnSpPr/>
          <p:nvPr/>
        </p:nvCxnSpPr>
        <p:spPr>
          <a:xfrm>
            <a:off x="1752600" y="2286000"/>
            <a:ext cx="1676400" cy="457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8200" y="2057400"/>
            <a:ext cx="800219" cy="369332"/>
          </a:xfrm>
          <a:prstGeom prst="rect">
            <a:avLst/>
          </a:prstGeom>
          <a:noFill/>
        </p:spPr>
        <p:txBody>
          <a:bodyPr wrap="none" rtlCol="0">
            <a:spAutoFit/>
          </a:bodyPr>
          <a:lstStyle/>
          <a:p>
            <a:r>
              <a:rPr lang="en-US" dirty="0" smtClean="0">
                <a:solidFill>
                  <a:schemeClr val="bg1"/>
                </a:solidFill>
              </a:rPr>
              <a:t>Apgar</a:t>
            </a:r>
            <a:endParaRPr lang="en-US" dirty="0">
              <a:solidFill>
                <a:schemeClr val="bg1"/>
              </a:solidFill>
            </a:endParaRPr>
          </a:p>
        </p:txBody>
      </p:sp>
      <p:cxnSp>
        <p:nvCxnSpPr>
          <p:cNvPr id="15" name="Straight Arrow Connector 14"/>
          <p:cNvCxnSpPr/>
          <p:nvPr/>
        </p:nvCxnSpPr>
        <p:spPr>
          <a:xfrm>
            <a:off x="6096000" y="4147066"/>
            <a:ext cx="914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010400" y="3948545"/>
            <a:ext cx="761747" cy="369332"/>
          </a:xfrm>
          <a:prstGeom prst="rect">
            <a:avLst/>
          </a:prstGeom>
          <a:noFill/>
        </p:spPr>
        <p:txBody>
          <a:bodyPr wrap="none" rtlCol="0">
            <a:spAutoFit/>
          </a:bodyPr>
          <a:lstStyle/>
          <a:p>
            <a:r>
              <a:rPr lang="en-US" dirty="0">
                <a:solidFill>
                  <a:schemeClr val="bg1"/>
                </a:solidFill>
              </a:rPr>
              <a:t>M</a:t>
            </a:r>
            <a:r>
              <a:rPr lang="en-US" dirty="0" smtClean="0">
                <a:solidFill>
                  <a:schemeClr val="bg1"/>
                </a:solidFill>
              </a:rPr>
              <a:t>enu</a:t>
            </a:r>
            <a:endParaRPr lang="en-US" dirty="0">
              <a:solidFill>
                <a:schemeClr val="bg1"/>
              </a:solidFill>
            </a:endParaRPr>
          </a:p>
        </p:txBody>
      </p:sp>
      <p:sp>
        <p:nvSpPr>
          <p:cNvPr id="3" name="TextBox 2"/>
          <p:cNvSpPr txBox="1"/>
          <p:nvPr/>
        </p:nvSpPr>
        <p:spPr>
          <a:xfrm>
            <a:off x="6781800" y="4495800"/>
            <a:ext cx="761747" cy="369332"/>
          </a:xfrm>
          <a:prstGeom prst="rect">
            <a:avLst/>
          </a:prstGeom>
          <a:noFill/>
        </p:spPr>
        <p:txBody>
          <a:bodyPr wrap="none" rtlCol="0">
            <a:spAutoFit/>
          </a:bodyPr>
          <a:lstStyle/>
          <a:p>
            <a:r>
              <a:rPr lang="en-US" dirty="0" smtClean="0">
                <a:solidFill>
                  <a:schemeClr val="bg1"/>
                </a:solidFill>
              </a:rPr>
              <a:t>Scale</a:t>
            </a:r>
            <a:endParaRPr lang="en-US" dirty="0">
              <a:solidFill>
                <a:schemeClr val="bg1"/>
              </a:solidFill>
            </a:endParaRPr>
          </a:p>
        </p:txBody>
      </p:sp>
    </p:spTree>
    <p:extLst>
      <p:ext uri="{BB962C8B-B14F-4D97-AF65-F5344CB8AC3E}">
        <p14:creationId xmlns:p14="http://schemas.microsoft.com/office/powerpoint/2010/main" val="37842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Neonatal Sepsis</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304800" y="1828800"/>
            <a:ext cx="8311891" cy="3908762"/>
          </a:xfrm>
          <a:prstGeom prst="rect">
            <a:avLst/>
          </a:prstGeom>
          <a:noFill/>
        </p:spPr>
        <p:txBody>
          <a:bodyPr wrap="none" rtlCol="0">
            <a:spAutoFit/>
          </a:bodyPr>
          <a:lstStyle/>
          <a:p>
            <a:r>
              <a:rPr lang="en-US" sz="4000" i="1" dirty="0" smtClean="0">
                <a:solidFill>
                  <a:srgbClr val="FFC000"/>
                </a:solidFill>
              </a:rPr>
              <a:t>Subtle signs</a:t>
            </a:r>
          </a:p>
          <a:p>
            <a:endParaRPr lang="en-US" sz="4000" i="1" dirty="0" smtClean="0">
              <a:solidFill>
                <a:srgbClr val="FFC000"/>
              </a:solidFill>
            </a:endParaRPr>
          </a:p>
          <a:p>
            <a:r>
              <a:rPr lang="en-US" sz="2800" dirty="0">
                <a:latin typeface="Times New Roman" pitchFamily="18" charset="0"/>
                <a:cs typeface="Times New Roman" pitchFamily="18" charset="0"/>
              </a:rPr>
              <a:t>The pathophysiology of sepsis is the same, </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but </a:t>
            </a:r>
            <a:r>
              <a:rPr lang="en-US" sz="2800" dirty="0">
                <a:latin typeface="Times New Roman" pitchFamily="18" charset="0"/>
                <a:cs typeface="Times New Roman" pitchFamily="18" charset="0"/>
              </a:rPr>
              <a:t>the onset is </a:t>
            </a:r>
            <a:r>
              <a:rPr lang="en-US" sz="2800" u="sng" dirty="0">
                <a:latin typeface="Times New Roman" pitchFamily="18" charset="0"/>
                <a:cs typeface="Times New Roman" pitchFamily="18" charset="0"/>
              </a:rPr>
              <a:t>more rapid and </a:t>
            </a:r>
            <a:r>
              <a:rPr lang="en-US" sz="2800" u="sng" dirty="0" smtClean="0">
                <a:latin typeface="Times New Roman" pitchFamily="18" charset="0"/>
                <a:cs typeface="Times New Roman" pitchFamily="18" charset="0"/>
              </a:rPr>
              <a:t>severe</a:t>
            </a:r>
            <a:r>
              <a:rPr lang="en-US" sz="2800" dirty="0" smtClean="0">
                <a:latin typeface="Times New Roman" pitchFamily="18" charset="0"/>
                <a:cs typeface="Times New Roman" pitchFamily="18" charset="0"/>
              </a:rPr>
              <a:t>. </a:t>
            </a:r>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Systemic infections can progress rapidly to septic </a:t>
            </a:r>
            <a:r>
              <a:rPr lang="en-US" sz="2800" dirty="0" smtClean="0">
                <a:latin typeface="Times New Roman" pitchFamily="18" charset="0"/>
                <a:cs typeface="Times New Roman" pitchFamily="18" charset="0"/>
              </a:rPr>
              <a:t>shock.</a:t>
            </a:r>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Infants are reliant on maternal antibodies for </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protection </a:t>
            </a:r>
            <a:r>
              <a:rPr lang="en-US" sz="2800" dirty="0">
                <a:latin typeface="Times New Roman" pitchFamily="18" charset="0"/>
                <a:cs typeface="Times New Roman" pitchFamily="18" charset="0"/>
              </a:rPr>
              <a:t>from </a:t>
            </a:r>
            <a:r>
              <a:rPr lang="en-US" sz="2800" dirty="0" smtClean="0">
                <a:latin typeface="Times New Roman" pitchFamily="18" charset="0"/>
                <a:cs typeface="Times New Roman" pitchFamily="18" charset="0"/>
              </a:rPr>
              <a:t>infection.</a:t>
            </a:r>
            <a:endParaRPr lang="en-US" sz="2800" dirty="0">
              <a:latin typeface="Times New Roman" pitchFamily="18" charset="0"/>
              <a:cs typeface="Times New Roman" pitchFamily="18" charset="0"/>
            </a:endParaRPr>
          </a:p>
          <a:p>
            <a:endParaRPr lang="en-US" sz="2800" dirty="0"/>
          </a:p>
        </p:txBody>
      </p:sp>
    </p:spTree>
    <p:extLst>
      <p:ext uri="{BB962C8B-B14F-4D97-AF65-F5344CB8AC3E}">
        <p14:creationId xmlns:p14="http://schemas.microsoft.com/office/powerpoint/2010/main" val="78236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solidFill>
                  <a:srgbClr val="FFC000"/>
                </a:solidFill>
              </a:rPr>
              <a:t>Signs &amp; Symptoms</a:t>
            </a:r>
            <a:endParaRPr lang="en-US" dirty="0">
              <a:solidFill>
                <a:srgbClr val="FFC000"/>
              </a:solidFill>
            </a:endParaRPr>
          </a:p>
        </p:txBody>
      </p:sp>
      <p:sp>
        <p:nvSpPr>
          <p:cNvPr id="2" name="Footer Placeholder 1"/>
          <p:cNvSpPr>
            <a:spLocks noGrp="1"/>
          </p:cNvSpPr>
          <p:nvPr>
            <p:ph type="ftr" sz="quarter" idx="11"/>
          </p:nvPr>
        </p:nvSpPr>
        <p:spPr/>
        <p:txBody>
          <a:bodyPr/>
          <a:lstStyle/>
          <a:p>
            <a:r>
              <a:rPr kumimoji="0" lang="en-US" smtClean="0"/>
              <a:t>CityWide ED Orientation,June 2015</a:t>
            </a:r>
            <a:endParaRPr kumimoji="0" lang="en-US"/>
          </a:p>
        </p:txBody>
      </p:sp>
      <p:sp>
        <p:nvSpPr>
          <p:cNvPr id="3" name="Rectangle 2"/>
          <p:cNvSpPr/>
          <p:nvPr/>
        </p:nvSpPr>
        <p:spPr>
          <a:xfrm>
            <a:off x="304800" y="1828800"/>
            <a:ext cx="8305800" cy="3385542"/>
          </a:xfrm>
          <a:prstGeom prst="rect">
            <a:avLst/>
          </a:prstGeom>
        </p:spPr>
        <p:txBody>
          <a:bodyPr wrap="square">
            <a:spAutoFit/>
          </a:bodyPr>
          <a:lstStyle/>
          <a:p>
            <a:pPr marL="342900" indent="-342900">
              <a:buFont typeface="Wingdings" pitchFamily="2" charset="2"/>
              <a:buChar char="Ø"/>
            </a:pPr>
            <a:r>
              <a:rPr lang="en-US" sz="2800" dirty="0"/>
              <a:t>C</a:t>
            </a:r>
            <a:r>
              <a:rPr lang="en-US" sz="2800" dirty="0" smtClean="0"/>
              <a:t>rying, sleeping</a:t>
            </a:r>
            <a:r>
              <a:rPr lang="en-US" sz="2800" dirty="0"/>
              <a:t>, poor feeding, vomiting, diarrhea</a:t>
            </a:r>
          </a:p>
          <a:p>
            <a:pPr marL="342900" indent="-342900">
              <a:buFont typeface="Wingdings" pitchFamily="2" charset="2"/>
              <a:buChar char="Ø"/>
            </a:pPr>
            <a:r>
              <a:rPr lang="en-US" sz="2800" dirty="0" smtClean="0"/>
              <a:t>Fever</a:t>
            </a:r>
            <a:r>
              <a:rPr lang="en-US" sz="2800" dirty="0"/>
              <a:t>, temperature instability</a:t>
            </a:r>
          </a:p>
          <a:p>
            <a:pPr marL="342900" indent="-342900">
              <a:buFont typeface="Wingdings" pitchFamily="2" charset="2"/>
              <a:buChar char="Ø"/>
            </a:pPr>
            <a:r>
              <a:rPr lang="en-US" sz="2800" dirty="0" smtClean="0"/>
              <a:t>Respiratory </a:t>
            </a:r>
            <a:r>
              <a:rPr lang="en-US" sz="2800" dirty="0"/>
              <a:t>distress, tachypnea, apnea</a:t>
            </a:r>
          </a:p>
          <a:p>
            <a:pPr marL="342900" indent="-342900">
              <a:buFont typeface="Wingdings" pitchFamily="2" charset="2"/>
              <a:buChar char="Ø"/>
            </a:pPr>
            <a:r>
              <a:rPr lang="en-US" sz="2800" dirty="0" smtClean="0"/>
              <a:t>Central </a:t>
            </a:r>
            <a:r>
              <a:rPr lang="en-US" sz="2800" dirty="0"/>
              <a:t>cyanosis, pallor, mottled extremities</a:t>
            </a:r>
          </a:p>
          <a:p>
            <a:pPr marL="342900" indent="-342900">
              <a:buFont typeface="Wingdings" pitchFamily="2" charset="2"/>
              <a:buChar char="Ø"/>
            </a:pPr>
            <a:r>
              <a:rPr lang="en-US" sz="2800" dirty="0" smtClean="0"/>
              <a:t>Tachycardia</a:t>
            </a:r>
            <a:r>
              <a:rPr lang="en-US" sz="2800" dirty="0"/>
              <a:t>, </a:t>
            </a:r>
            <a:r>
              <a:rPr lang="en-US" sz="2800" dirty="0" smtClean="0"/>
              <a:t>cap. </a:t>
            </a:r>
            <a:r>
              <a:rPr lang="en-US" sz="2800" dirty="0"/>
              <a:t>refill …. Bradycardia</a:t>
            </a:r>
          </a:p>
          <a:p>
            <a:pPr marL="342900" indent="-342900">
              <a:buFont typeface="Wingdings" pitchFamily="2" charset="2"/>
              <a:buChar char="Ø"/>
            </a:pPr>
            <a:r>
              <a:rPr lang="en-US" sz="2800" dirty="0" smtClean="0"/>
              <a:t>LOC</a:t>
            </a:r>
            <a:r>
              <a:rPr lang="en-US" sz="2800" dirty="0"/>
              <a:t>, flaccid, limp, weak reflexes, poor muscle tone, seizure</a:t>
            </a:r>
          </a:p>
          <a:p>
            <a:endParaRPr lang="en-US" dirty="0"/>
          </a:p>
        </p:txBody>
      </p:sp>
    </p:spTree>
    <p:extLst>
      <p:ext uri="{BB962C8B-B14F-4D97-AF65-F5344CB8AC3E}">
        <p14:creationId xmlns:p14="http://schemas.microsoft.com/office/powerpoint/2010/main" val="23269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Treatment</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457200" y="1676400"/>
            <a:ext cx="7620000" cy="4216539"/>
          </a:xfrm>
          <a:prstGeom prst="rect">
            <a:avLst/>
          </a:prstGeom>
          <a:noFill/>
        </p:spPr>
        <p:txBody>
          <a:bodyPr wrap="square" rtlCol="0">
            <a:spAutoFit/>
          </a:bodyPr>
          <a:lstStyle/>
          <a:p>
            <a:pPr marL="457200" indent="-457200">
              <a:lnSpc>
                <a:spcPct val="150000"/>
              </a:lnSpc>
              <a:buFont typeface="Wingdings" pitchFamily="2" charset="2"/>
              <a:buChar char="Ø"/>
            </a:pPr>
            <a:r>
              <a:rPr lang="en-US" sz="3200" dirty="0" smtClean="0"/>
              <a:t>Oxygen</a:t>
            </a:r>
          </a:p>
          <a:p>
            <a:pPr marL="457200" indent="-457200">
              <a:lnSpc>
                <a:spcPct val="150000"/>
              </a:lnSpc>
              <a:buFont typeface="Wingdings" pitchFamily="2" charset="2"/>
              <a:buChar char="Ø"/>
            </a:pPr>
            <a:r>
              <a:rPr lang="en-US" sz="3200" dirty="0"/>
              <a:t>Full septic blood panel</a:t>
            </a:r>
          </a:p>
          <a:p>
            <a:pPr marL="457200" indent="-457200">
              <a:lnSpc>
                <a:spcPct val="150000"/>
              </a:lnSpc>
              <a:buFont typeface="Wingdings" pitchFamily="2" charset="2"/>
              <a:buChar char="Ø"/>
            </a:pPr>
            <a:r>
              <a:rPr lang="en-US" sz="3200" dirty="0" smtClean="0"/>
              <a:t>IV fluid resuscitation – up to 60mL/kg</a:t>
            </a:r>
          </a:p>
          <a:p>
            <a:pPr marL="457200" indent="-457200">
              <a:lnSpc>
                <a:spcPct val="150000"/>
              </a:lnSpc>
              <a:buFont typeface="Wingdings" pitchFamily="2" charset="2"/>
              <a:buChar char="Ø"/>
            </a:pPr>
            <a:r>
              <a:rPr lang="en-US" sz="3200" dirty="0" smtClean="0"/>
              <a:t>Antibiotics stat when ordered</a:t>
            </a:r>
          </a:p>
          <a:p>
            <a:pPr marL="457200" indent="-457200">
              <a:lnSpc>
                <a:spcPct val="150000"/>
              </a:lnSpc>
              <a:buFont typeface="Wingdings" pitchFamily="2" charset="2"/>
              <a:buChar char="Ø"/>
            </a:pPr>
            <a:r>
              <a:rPr lang="en-US" sz="3200" dirty="0" smtClean="0"/>
              <a:t>Close monitoring</a:t>
            </a:r>
          </a:p>
          <a:p>
            <a:endParaRPr lang="en-US" sz="2800" dirty="0"/>
          </a:p>
        </p:txBody>
      </p:sp>
    </p:spTree>
    <p:extLst>
      <p:ext uri="{BB962C8B-B14F-4D97-AF65-F5344CB8AC3E}">
        <p14:creationId xmlns:p14="http://schemas.microsoft.com/office/powerpoint/2010/main" val="309211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1905000"/>
            <a:ext cx="7239000" cy="3970318"/>
          </a:xfrm>
          <a:prstGeom prst="rect">
            <a:avLst/>
          </a:prstGeom>
        </p:spPr>
        <p:txBody>
          <a:bodyPr wrap="square">
            <a:spAutoFit/>
          </a:bodyPr>
          <a:lstStyle/>
          <a:p>
            <a:pPr eaLnBrk="1" hangingPunct="1"/>
            <a:r>
              <a:rPr lang="en-US" sz="2800" dirty="0">
                <a:latin typeface="Times New Roman" pitchFamily="18" charset="0"/>
                <a:cs typeface="Times New Roman" pitchFamily="18" charset="0"/>
              </a:rPr>
              <a:t>Peek occurrence 2-4 </a:t>
            </a:r>
            <a:r>
              <a:rPr lang="en-US" sz="2800" dirty="0" smtClean="0">
                <a:latin typeface="Times New Roman" pitchFamily="18" charset="0"/>
                <a:cs typeface="Times New Roman" pitchFamily="18" charset="0"/>
              </a:rPr>
              <a:t>mos.</a:t>
            </a:r>
            <a:endParaRPr lang="en-US" sz="2800" dirty="0">
              <a:latin typeface="Times New Roman" pitchFamily="18" charset="0"/>
              <a:cs typeface="Times New Roman" pitchFamily="18" charset="0"/>
            </a:endParaRPr>
          </a:p>
          <a:p>
            <a:pPr eaLnBrk="1" hangingPunct="1"/>
            <a:r>
              <a:rPr lang="en-US" sz="2800" dirty="0">
                <a:latin typeface="Times New Roman" pitchFamily="18" charset="0"/>
                <a:cs typeface="Times New Roman" pitchFamily="18" charset="0"/>
              </a:rPr>
              <a:t>No exact causes..</a:t>
            </a:r>
          </a:p>
          <a:p>
            <a:pPr marL="914400" lvl="1" indent="-457200" eaLnBrk="1" hangingPunct="1">
              <a:buFont typeface="Arial" pitchFamily="34" charset="0"/>
              <a:buChar char="•"/>
            </a:pP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Back To Sleep” Campaign</a:t>
            </a:r>
          </a:p>
          <a:p>
            <a:pPr marL="1371600" lvl="2" indent="-457200" eaLnBrk="1" hangingPunct="1">
              <a:buFont typeface="Arial" pitchFamily="34" charset="0"/>
              <a:buChar char="•"/>
            </a:pPr>
            <a:r>
              <a:rPr lang="en-US" sz="2800" dirty="0">
                <a:latin typeface="Times New Roman" pitchFamily="18" charset="0"/>
                <a:cs typeface="Times New Roman" pitchFamily="18" charset="0"/>
              </a:rPr>
              <a:t>Avoid smoking around infant </a:t>
            </a:r>
          </a:p>
          <a:p>
            <a:pPr marL="1371600" lvl="2" indent="-457200" eaLnBrk="1" hangingPunct="1">
              <a:buFont typeface="Arial" pitchFamily="34" charset="0"/>
              <a:buChar char="•"/>
            </a:pPr>
            <a:r>
              <a:rPr lang="en-US" sz="2800" dirty="0">
                <a:latin typeface="Times New Roman" pitchFamily="18" charset="0"/>
                <a:cs typeface="Times New Roman" pitchFamily="18" charset="0"/>
              </a:rPr>
              <a:t>Firm, flat mattress</a:t>
            </a:r>
          </a:p>
          <a:p>
            <a:pPr marL="1371600" lvl="2" indent="-457200" eaLnBrk="1" hangingPunct="1">
              <a:buFont typeface="Arial" pitchFamily="34" charset="0"/>
              <a:buChar char="•"/>
            </a:pPr>
            <a:r>
              <a:rPr lang="en-US" sz="2800" dirty="0">
                <a:latin typeface="Times New Roman" pitchFamily="18" charset="0"/>
                <a:cs typeface="Times New Roman" pitchFamily="18" charset="0"/>
              </a:rPr>
              <a:t>Avoid overheating</a:t>
            </a:r>
          </a:p>
          <a:p>
            <a:pPr marL="1371600" lvl="2" indent="-457200" eaLnBrk="1" hangingPunct="1">
              <a:buFont typeface="Arial" pitchFamily="34" charset="0"/>
              <a:buChar char="•"/>
            </a:pPr>
            <a:r>
              <a:rPr lang="en-US" sz="2800" dirty="0">
                <a:latin typeface="Times New Roman" pitchFamily="18" charset="0"/>
                <a:cs typeface="Times New Roman" pitchFamily="18" charset="0"/>
              </a:rPr>
              <a:t>no bumper pads, waterbeds, pillows</a:t>
            </a:r>
          </a:p>
          <a:p>
            <a:pPr marL="1371600" lvl="2" indent="-457200" eaLnBrk="1" hangingPunct="1">
              <a:buFont typeface="Arial" pitchFamily="34" charset="0"/>
              <a:buChar char="•"/>
            </a:pPr>
            <a:r>
              <a:rPr lang="en-US" sz="2800" dirty="0">
                <a:latin typeface="Times New Roman" pitchFamily="18" charset="0"/>
                <a:cs typeface="Times New Roman" pitchFamily="18" charset="0"/>
              </a:rPr>
              <a:t>Continue breastfeeding</a:t>
            </a:r>
          </a:p>
          <a:p>
            <a:pPr marL="457200" indent="-457200" eaLnBrk="1" hangingPunct="1">
              <a:buFont typeface="Arial" pitchFamily="34" charset="0"/>
              <a:buChar char="•"/>
            </a:pPr>
            <a:endParaRPr lang="en-US" sz="2800" dirty="0">
              <a:latin typeface="Times New Roman" pitchFamily="18" charset="0"/>
              <a:cs typeface="Times New Roman" pitchFamily="18" charset="0"/>
            </a:endParaRPr>
          </a:p>
        </p:txBody>
      </p:sp>
      <p:sp>
        <p:nvSpPr>
          <p:cNvPr id="5" name="Title 4"/>
          <p:cNvSpPr>
            <a:spLocks noGrp="1"/>
          </p:cNvSpPr>
          <p:nvPr>
            <p:ph type="title"/>
          </p:nvPr>
        </p:nvSpPr>
        <p:spPr/>
        <p:txBody>
          <a:bodyPr>
            <a:normAutofit fontScale="90000"/>
          </a:bodyPr>
          <a:lstStyle/>
          <a:p>
            <a:pPr algn="l"/>
            <a:r>
              <a:rPr lang="en-US" dirty="0" smtClean="0">
                <a:solidFill>
                  <a:srgbClr val="FFC000"/>
                </a:solidFill>
              </a:rPr>
              <a:t>Sudden Infant Death Syndrome</a:t>
            </a:r>
            <a:endParaRPr lang="en-US" dirty="0">
              <a:solidFill>
                <a:srgbClr val="FFC000"/>
              </a:solidFill>
            </a:endParaRPr>
          </a:p>
        </p:txBody>
      </p:sp>
      <p:sp>
        <p:nvSpPr>
          <p:cNvPr id="4" name="Footer Placeholder 3"/>
          <p:cNvSpPr>
            <a:spLocks noGrp="1"/>
          </p:cNvSpPr>
          <p:nvPr>
            <p:ph type="ftr" sz="quarter" idx="11"/>
          </p:nvPr>
        </p:nvSpPr>
        <p:spPr/>
        <p:txBody>
          <a:bodyPr/>
          <a:lstStyle/>
          <a:p>
            <a:r>
              <a:rPr kumimoji="0" lang="en-US" smtClean="0"/>
              <a:t>CityWide ED Orientation,June 2015</a:t>
            </a:r>
            <a:endParaRPr kumimoji="0" lang="en-US"/>
          </a:p>
        </p:txBody>
      </p:sp>
    </p:spTree>
    <p:extLst>
      <p:ext uri="{BB962C8B-B14F-4D97-AF65-F5344CB8AC3E}">
        <p14:creationId xmlns:p14="http://schemas.microsoft.com/office/powerpoint/2010/main" val="2152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FFC000"/>
                </a:solidFill>
              </a:rPr>
              <a:t>Growth &amp; Development</a:t>
            </a:r>
            <a:endParaRPr lang="en-US" sz="4800" dirty="0">
              <a:solidFill>
                <a:srgbClr val="FFC000"/>
              </a:solidFill>
            </a:endParaRPr>
          </a:p>
        </p:txBody>
      </p:sp>
      <p:sp>
        <p:nvSpPr>
          <p:cNvPr id="5" name="Text Placeholder 4"/>
          <p:cNvSpPr>
            <a:spLocks noGrp="1"/>
          </p:cNvSpPr>
          <p:nvPr>
            <p:ph type="body" idx="1"/>
          </p:nvPr>
        </p:nvSpPr>
        <p:spPr/>
        <p:txBody>
          <a:bodyPr>
            <a:normAutofit/>
          </a:bodyPr>
          <a:lstStyle/>
          <a:p>
            <a:r>
              <a:rPr lang="en-US" sz="3600" dirty="0" smtClean="0"/>
              <a:t>Considerations in the ED</a:t>
            </a:r>
            <a:endParaRPr lang="en-US" sz="3600" dirty="0"/>
          </a:p>
        </p:txBody>
      </p:sp>
      <p:sp>
        <p:nvSpPr>
          <p:cNvPr id="4" name="Footer Placeholder 3"/>
          <p:cNvSpPr>
            <a:spLocks noGrp="1"/>
          </p:cNvSpPr>
          <p:nvPr>
            <p:ph type="ftr" sz="quarter" idx="12"/>
          </p:nvPr>
        </p:nvSpPr>
        <p:spPr/>
        <p:txBody>
          <a:bodyPr/>
          <a:lstStyle/>
          <a:p>
            <a:r>
              <a:rPr kumimoji="0" lang="en-US" smtClean="0"/>
              <a:t>CityWide ED Orientation,June 2015</a:t>
            </a:r>
            <a:endParaRPr kumimoji="0"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4286250"/>
            <a:ext cx="46005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485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Growth &amp; Development</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Rectangle 3"/>
          <p:cNvSpPr/>
          <p:nvPr/>
        </p:nvSpPr>
        <p:spPr>
          <a:xfrm>
            <a:off x="533400" y="1582341"/>
            <a:ext cx="6324600" cy="4893647"/>
          </a:xfrm>
          <a:prstGeom prst="rect">
            <a:avLst/>
          </a:prstGeom>
        </p:spPr>
        <p:txBody>
          <a:bodyPr wrap="square">
            <a:spAutoFit/>
          </a:bodyPr>
          <a:lstStyle/>
          <a:p>
            <a:r>
              <a:rPr lang="en-US" sz="2400" dirty="0"/>
              <a:t>Neonate: birth to one month</a:t>
            </a:r>
          </a:p>
          <a:p>
            <a:endParaRPr lang="en-US" sz="2400" dirty="0"/>
          </a:p>
          <a:p>
            <a:r>
              <a:rPr lang="en-US" sz="2400" dirty="0"/>
              <a:t>Infant: 1- 12 months</a:t>
            </a:r>
          </a:p>
          <a:p>
            <a:endParaRPr lang="en-US" sz="2400" dirty="0"/>
          </a:p>
          <a:p>
            <a:r>
              <a:rPr lang="en-US" sz="2400" dirty="0"/>
              <a:t>Toddler: 12-36 months</a:t>
            </a:r>
          </a:p>
          <a:p>
            <a:endParaRPr lang="en-US" sz="2400" dirty="0"/>
          </a:p>
          <a:p>
            <a:r>
              <a:rPr lang="en-US" sz="2400" dirty="0"/>
              <a:t>Pre-school: 3-5 years</a:t>
            </a:r>
          </a:p>
          <a:p>
            <a:endParaRPr lang="en-US" sz="2400" dirty="0"/>
          </a:p>
          <a:p>
            <a:r>
              <a:rPr lang="en-US" sz="2400" dirty="0"/>
              <a:t>School-age; 6-10 years</a:t>
            </a:r>
          </a:p>
          <a:p>
            <a:endParaRPr lang="en-US" sz="2400" dirty="0"/>
          </a:p>
          <a:p>
            <a:r>
              <a:rPr lang="en-US" sz="2400" dirty="0"/>
              <a:t>Pre-adolescence: 10-13 years</a:t>
            </a:r>
          </a:p>
          <a:p>
            <a:endParaRPr lang="en-US" sz="2400" dirty="0"/>
          </a:p>
          <a:p>
            <a:r>
              <a:rPr lang="en-US" sz="2400" dirty="0"/>
              <a:t>Adolescence: 13-19 years</a:t>
            </a:r>
          </a:p>
        </p:txBody>
      </p:sp>
    </p:spTree>
    <p:extLst>
      <p:ext uri="{BB962C8B-B14F-4D97-AF65-F5344CB8AC3E}">
        <p14:creationId xmlns:p14="http://schemas.microsoft.com/office/powerpoint/2010/main" val="427049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C000"/>
                </a:solidFill>
              </a:rPr>
              <a:t>Special Population</a:t>
            </a:r>
            <a:endParaRPr lang="en-US" dirty="0">
              <a:solidFill>
                <a:srgbClr val="FFC000"/>
              </a:solidFill>
            </a:endParaRPr>
          </a:p>
        </p:txBody>
      </p:sp>
      <p:sp>
        <p:nvSpPr>
          <p:cNvPr id="3" name="Footer Placeholder 2"/>
          <p:cNvSpPr>
            <a:spLocks noGrp="1"/>
          </p:cNvSpPr>
          <p:nvPr>
            <p:ph type="ftr" sz="quarter" idx="11"/>
          </p:nvPr>
        </p:nvSpPr>
        <p:spPr/>
        <p:txBody>
          <a:bodyPr/>
          <a:lstStyle/>
          <a:p>
            <a:r>
              <a:rPr kumimoji="0" lang="en-US" smtClean="0"/>
              <a:t>CityWide ED Orientation,June 2015</a:t>
            </a:r>
            <a:endParaRPr kumimoji="0" lang="en-US"/>
          </a:p>
        </p:txBody>
      </p:sp>
      <p:sp>
        <p:nvSpPr>
          <p:cNvPr id="4" name="TextBox 3"/>
          <p:cNvSpPr txBox="1"/>
          <p:nvPr/>
        </p:nvSpPr>
        <p:spPr>
          <a:xfrm>
            <a:off x="609600" y="2286000"/>
            <a:ext cx="7865166" cy="3970318"/>
          </a:xfrm>
          <a:prstGeom prst="rect">
            <a:avLst/>
          </a:prstGeom>
          <a:noFill/>
        </p:spPr>
        <p:txBody>
          <a:bodyPr wrap="none" rtlCol="0">
            <a:spAutoFit/>
          </a:bodyPr>
          <a:lstStyle/>
          <a:p>
            <a:pPr marL="457200" indent="-457200">
              <a:buFont typeface="Wingdings" pitchFamily="2" charset="2"/>
              <a:buChar char="Ø"/>
            </a:pPr>
            <a:r>
              <a:rPr lang="en-US" sz="2800" dirty="0" smtClean="0"/>
              <a:t>Consider the intellectually disabled</a:t>
            </a:r>
          </a:p>
          <a:p>
            <a:pPr marL="457200" indent="-457200">
              <a:buFont typeface="Wingdings" pitchFamily="2" charset="2"/>
              <a:buChar char="Ø"/>
            </a:pPr>
            <a:endParaRPr lang="en-US" sz="2800" dirty="0" smtClean="0"/>
          </a:p>
          <a:p>
            <a:pPr marL="457200" indent="-457200">
              <a:buFont typeface="Wingdings" pitchFamily="2" charset="2"/>
              <a:buChar char="Ø"/>
            </a:pPr>
            <a:r>
              <a:rPr lang="en-US" sz="2800" dirty="0" smtClean="0"/>
              <a:t>Those technically dependent may have</a:t>
            </a:r>
          </a:p>
          <a:p>
            <a:r>
              <a:rPr lang="en-US" sz="2800" dirty="0"/>
              <a:t> </a:t>
            </a:r>
            <a:r>
              <a:rPr lang="en-US" sz="2800" dirty="0" smtClean="0"/>
              <a:t>    additional needs (i.e. social, emotional)</a:t>
            </a:r>
          </a:p>
          <a:p>
            <a:endParaRPr lang="en-US" sz="2800" dirty="0"/>
          </a:p>
          <a:p>
            <a:pPr marL="457200" indent="-457200">
              <a:buFont typeface="Wingdings" pitchFamily="2" charset="2"/>
              <a:buChar char="Ø"/>
            </a:pPr>
            <a:r>
              <a:rPr lang="en-US" sz="2800" dirty="0" smtClean="0"/>
              <a:t>The chronically ill may have regressed or</a:t>
            </a:r>
          </a:p>
          <a:p>
            <a:r>
              <a:rPr lang="en-US" sz="2800" dirty="0"/>
              <a:t> </a:t>
            </a:r>
            <a:r>
              <a:rPr lang="en-US" sz="2800" dirty="0" smtClean="0"/>
              <a:t>    be advanced socially. They may wish to have</a:t>
            </a:r>
          </a:p>
          <a:p>
            <a:r>
              <a:rPr lang="en-US" sz="2800" dirty="0"/>
              <a:t> </a:t>
            </a:r>
            <a:r>
              <a:rPr lang="en-US" sz="2800" dirty="0" smtClean="0"/>
              <a:t>    more control. Consider giving them choices,</a:t>
            </a:r>
          </a:p>
          <a:p>
            <a:r>
              <a:rPr lang="en-US" sz="2800" dirty="0"/>
              <a:t> </a:t>
            </a:r>
            <a:r>
              <a:rPr lang="en-US" sz="2800" dirty="0" smtClean="0"/>
              <a:t>    when appropriate. </a:t>
            </a:r>
            <a:endParaRPr lang="en-US" sz="2800" dirty="0"/>
          </a:p>
        </p:txBody>
      </p:sp>
    </p:spTree>
    <p:extLst>
      <p:ext uri="{BB962C8B-B14F-4D97-AF65-F5344CB8AC3E}">
        <p14:creationId xmlns:p14="http://schemas.microsoft.com/office/powerpoint/2010/main" val="64109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AF_Hand_in_Hand">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Design">
      <a:majorFont>
        <a:latin typeface="Impact"/>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oundr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E32180A-06F5-4A01-B6F5-41D40D8174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AF_Hand_in_Hand</Template>
  <TotalTime>2731</TotalTime>
  <Words>5003</Words>
  <Application>Microsoft Office PowerPoint</Application>
  <PresentationFormat>On-screen Show (4:3)</PresentationFormat>
  <Paragraphs>1102</Paragraphs>
  <Slides>102</Slides>
  <Notes>94</Notes>
  <HiddenSlides>1</HiddenSlides>
  <MMClips>0</MMClips>
  <ScaleCrop>false</ScaleCrop>
  <HeadingPairs>
    <vt:vector size="4" baseType="variant">
      <vt:variant>
        <vt:lpstr>Theme</vt:lpstr>
      </vt:variant>
      <vt:variant>
        <vt:i4>2</vt:i4>
      </vt:variant>
      <vt:variant>
        <vt:lpstr>Slide Titles</vt:lpstr>
      </vt:variant>
      <vt:variant>
        <vt:i4>102</vt:i4>
      </vt:variant>
    </vt:vector>
  </HeadingPairs>
  <TitlesOfParts>
    <vt:vector size="104" baseType="lpstr">
      <vt:lpstr>AF_Hand_in_Hand</vt:lpstr>
      <vt:lpstr>Foundry</vt:lpstr>
      <vt:lpstr>Paediatric Emergency Nursing</vt:lpstr>
      <vt:lpstr>PowerPoint Presentation</vt:lpstr>
      <vt:lpstr>Paediatric Emergency </vt:lpstr>
      <vt:lpstr>Causes of Pediatric Death</vt:lpstr>
      <vt:lpstr>PowerPoint Presentation</vt:lpstr>
      <vt:lpstr>What is Unique About Kids?</vt:lpstr>
      <vt:lpstr>What is Unique About Kids?</vt:lpstr>
      <vt:lpstr>   An Initial, Critical Look</vt:lpstr>
      <vt:lpstr>PowerPoint Presentation</vt:lpstr>
      <vt:lpstr>Primary Assessment</vt:lpstr>
      <vt:lpstr>Vital signs in Children</vt:lpstr>
      <vt:lpstr>PowerPoint Presentation</vt:lpstr>
      <vt:lpstr>Temperature</vt:lpstr>
      <vt:lpstr>Acquiring Temperature</vt:lpstr>
      <vt:lpstr>Tympanic Route</vt:lpstr>
      <vt:lpstr>Capillary Refill</vt:lpstr>
      <vt:lpstr>BP Values</vt:lpstr>
      <vt:lpstr>PowerPoint Presentation</vt:lpstr>
      <vt:lpstr>PAT: General Appearance</vt:lpstr>
      <vt:lpstr>PAT: Work of Breathing</vt:lpstr>
      <vt:lpstr>PAT: Circulation to the Skin</vt:lpstr>
      <vt:lpstr>Baseline Assessments</vt:lpstr>
      <vt:lpstr>Approaching the Child</vt:lpstr>
      <vt:lpstr>Respiratory Assessment</vt:lpstr>
      <vt:lpstr>PowerPoint Presentation</vt:lpstr>
      <vt:lpstr>Respiratory System: How Children are Different from Adults</vt:lpstr>
      <vt:lpstr>Respiratory System: How Children Differ from Adults</vt:lpstr>
      <vt:lpstr>Developmental Transition</vt:lpstr>
      <vt:lpstr>Respiratory Assessment</vt:lpstr>
      <vt:lpstr>Respiratory Distress &amp; Failure</vt:lpstr>
      <vt:lpstr>General Management of Upper Airway Obstruction</vt:lpstr>
      <vt:lpstr>General Management of Upper Airway Obstruction</vt:lpstr>
      <vt:lpstr>Management of Specific Respiratory Emergencies Flowchart (AHA)</vt:lpstr>
      <vt:lpstr>Management of Specific Respiratory Emergencies Flowchart (AHA)</vt:lpstr>
      <vt:lpstr>Management of Specific Respiratory Emergencies Flowchart (AHA)</vt:lpstr>
      <vt:lpstr>Management of Specific Respiratory Emergencies Flowchart (AHA)</vt:lpstr>
      <vt:lpstr>Nursing Care</vt:lpstr>
      <vt:lpstr>Cardiac Arrest</vt:lpstr>
      <vt:lpstr>Cardiac Arrest</vt:lpstr>
      <vt:lpstr>PowerPoint Presentation</vt:lpstr>
      <vt:lpstr>PowerPoint Presentation</vt:lpstr>
      <vt:lpstr>Does size matter?</vt:lpstr>
      <vt:lpstr>Broselow Tape</vt:lpstr>
      <vt:lpstr>Cardiovascular Assessment</vt:lpstr>
      <vt:lpstr>Cardiac Assessment</vt:lpstr>
      <vt:lpstr>Cardiac Assessment</vt:lpstr>
      <vt:lpstr>Sluggish Capillary Refill</vt:lpstr>
      <vt:lpstr>Blood Pressure</vt:lpstr>
      <vt:lpstr>Circulating Blood Volumes</vt:lpstr>
      <vt:lpstr>Dehydration</vt:lpstr>
      <vt:lpstr>Fluid Resuscitation</vt:lpstr>
      <vt:lpstr>Fluid Maintenance Example</vt:lpstr>
      <vt:lpstr>Fluid Maintenance: DKA</vt:lpstr>
      <vt:lpstr>Antipyretics for Pediatrics</vt:lpstr>
      <vt:lpstr>Fevers</vt:lpstr>
      <vt:lpstr>Shock</vt:lpstr>
      <vt:lpstr>Common Causes of Shock</vt:lpstr>
      <vt:lpstr> S &amp; S Of Shock</vt:lpstr>
      <vt:lpstr>Management of Shock Flowchart</vt:lpstr>
      <vt:lpstr>Management of Shock: Hypovolemic</vt:lpstr>
      <vt:lpstr>Management of Shock: Distributive</vt:lpstr>
      <vt:lpstr>Management of Shock: Cardiogenic</vt:lpstr>
      <vt:lpstr>Management of Shock: Obstructive</vt:lpstr>
      <vt:lpstr>IV Access</vt:lpstr>
      <vt:lpstr>   Intraosseous Needle</vt:lpstr>
      <vt:lpstr>Cardiac Arrhythmias</vt:lpstr>
      <vt:lpstr>Tachycardia</vt:lpstr>
      <vt:lpstr>Tachycardia</vt:lpstr>
      <vt:lpstr>Bradycardia</vt:lpstr>
      <vt:lpstr>Neurological Assessment</vt:lpstr>
      <vt:lpstr>PowerPoint Presentation</vt:lpstr>
      <vt:lpstr>Neurological Scales</vt:lpstr>
      <vt:lpstr>Altered LOC</vt:lpstr>
      <vt:lpstr>Treatment</vt:lpstr>
      <vt:lpstr>Neurological Presentations</vt:lpstr>
      <vt:lpstr>Pain Assessment</vt:lpstr>
      <vt:lpstr>Pain Scales</vt:lpstr>
      <vt:lpstr>FLACC Scale</vt:lpstr>
      <vt:lpstr>Physiological Signs of Pain</vt:lpstr>
      <vt:lpstr>Neonates/Infants</vt:lpstr>
      <vt:lpstr>Neonates or Pediatrics?</vt:lpstr>
      <vt:lpstr>Neonates or Pediatrics?</vt:lpstr>
      <vt:lpstr>Newborn Deliveries</vt:lpstr>
      <vt:lpstr>Newborns: Oxygen Requirements</vt:lpstr>
      <vt:lpstr>Oxygen Blender</vt:lpstr>
      <vt:lpstr>Infants</vt:lpstr>
      <vt:lpstr>Infants</vt:lpstr>
      <vt:lpstr>Thermoregulation</vt:lpstr>
      <vt:lpstr>Cold Stress</vt:lpstr>
      <vt:lpstr>Panda Warmers</vt:lpstr>
      <vt:lpstr>Panda Warmers</vt:lpstr>
      <vt:lpstr>PowerPoint Presentation</vt:lpstr>
      <vt:lpstr>Neonatal Sepsis</vt:lpstr>
      <vt:lpstr>Signs &amp; Symptoms</vt:lpstr>
      <vt:lpstr>Treatment</vt:lpstr>
      <vt:lpstr>Sudden Infant Death Syndrome</vt:lpstr>
      <vt:lpstr>Growth &amp; Development</vt:lpstr>
      <vt:lpstr>Growth &amp; Development</vt:lpstr>
      <vt:lpstr>Special Population</vt:lpstr>
      <vt:lpstr>Transport Team</vt:lpstr>
      <vt:lpstr>PowerPoint Presentation</vt:lpstr>
      <vt:lpstr>Reference</vt:lpstr>
    </vt:vector>
  </TitlesOfParts>
  <Company>London Hospitals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Paediatric Emergency Nursing</dc:title>
  <dc:creator>Lisa Ducharme</dc:creator>
  <cp:lastModifiedBy>Lucia Vermeulen</cp:lastModifiedBy>
  <cp:revision>181</cp:revision>
  <cp:lastPrinted>2014-10-02T18:41:44Z</cp:lastPrinted>
  <dcterms:created xsi:type="dcterms:W3CDTF">2013-01-20T01:55:30Z</dcterms:created>
  <dcterms:modified xsi:type="dcterms:W3CDTF">2015-05-22T13:40:25Z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TC103367959990</vt:lpwstr>
  </property>
</Properties>
</file>